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C3B40-1AFC-4308-8FA8-4436497D8DF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DC9C-986B-49F1-A405-10C7CAB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6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DC9C-986B-49F1-A405-10C7CAB90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9648-5BBA-E07B-B25F-4725006D0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068" y="406400"/>
            <a:ext cx="9999132" cy="22436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Kickapoo tribe In Kansas</a:t>
            </a:r>
            <a:br>
              <a:rPr lang="en-US" sz="5400" dirty="0"/>
            </a:br>
            <a:r>
              <a:rPr lang="en-US" sz="5400" dirty="0"/>
              <a:t>brownfields/</a:t>
            </a:r>
            <a:br>
              <a:rPr lang="en-US" sz="5400" dirty="0"/>
            </a:br>
            <a:r>
              <a:rPr lang="en-US" sz="5400" dirty="0"/>
              <a:t>tribal response Drone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AC2AB-9A11-5301-328F-DBAF56D69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8848" y="2992438"/>
            <a:ext cx="8791575" cy="1655762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Craig wahwahsuck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FEFE3-9517-4BEC-41A6-9FFB1D2C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227" y="3733799"/>
            <a:ext cx="3198408" cy="256838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918FB19-E141-89E3-9CE7-DBA505F7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89" y="3733799"/>
            <a:ext cx="2568388" cy="25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12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3C230-0297-D80F-9066-53FDF946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Oil tank spill response and post-cleanup documentation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62655-E3F3-5DE6-25A6-15FBEE6BD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E16E2-C6B3-8AA9-8E05-9D49CED46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C53BC-5156-9B7B-0C2E-2CC9B3710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AD1606-926B-84E2-4992-08C9B054E0D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8FCC6D-0805-119E-C640-82FC50C4C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F8CA29-2BDE-A185-6054-9ACC8EC3AC05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B9881A-1493-764B-C4B2-D6096EA2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2" y="2593784"/>
            <a:ext cx="3312604" cy="3278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B865B0-0C1E-5F76-6E19-8B5C220A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146" y="2593783"/>
            <a:ext cx="3239706" cy="32780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DEB29A-D5B1-FF47-62B0-3343CB0F2C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524" y="2593783"/>
            <a:ext cx="3239707" cy="32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62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F2B0-1CE2-4B09-9156-FA9BA21F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230" y="528927"/>
            <a:ext cx="5934508" cy="1747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Questions?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2593F-7F4E-9EDE-501F-D23E9FC17F38}"/>
              </a:ext>
            </a:extLst>
          </p:cNvPr>
          <p:cNvSpPr txBox="1"/>
          <p:nvPr/>
        </p:nvSpPr>
        <p:spPr>
          <a:xfrm>
            <a:off x="4285151" y="5682742"/>
            <a:ext cx="3621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Kickapoo Tribe in Kansas</a:t>
            </a:r>
            <a:br>
              <a:rPr lang="en-US" dirty="0"/>
            </a:br>
            <a:r>
              <a:rPr lang="en-US" dirty="0"/>
              <a:t>Brownfields/Tribal Response Program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C716A6-3204-E4A8-631D-677BB73EB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23" y="2979512"/>
            <a:ext cx="2725170" cy="26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032A6D5-2A07-6647-2130-6A02B77C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97" y="2979513"/>
            <a:ext cx="2967682" cy="26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3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977B-9E68-3EDA-1306-5C7C4257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Drone pilot ground school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4C7EB-C994-15FD-1097-9EF79116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729" y="2541774"/>
            <a:ext cx="9905999" cy="35417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Recreational UAS Safety Test (TRUST) Completion Certificate</a:t>
            </a:r>
          </a:p>
          <a:p>
            <a:r>
              <a:rPr lang="en-US" dirty="0"/>
              <a:t>FAA Part 107 compliance required for tribal program work on Reservation land</a:t>
            </a:r>
          </a:p>
          <a:p>
            <a:r>
              <a:rPr lang="en-US" dirty="0"/>
              <a:t>Surveying and mapping</a:t>
            </a:r>
          </a:p>
          <a:p>
            <a:r>
              <a:rPr lang="en-US" dirty="0"/>
              <a:t>Brownfields site/ open dumps</a:t>
            </a:r>
          </a:p>
          <a:p>
            <a:r>
              <a:rPr lang="en-US" dirty="0"/>
              <a:t>Aerial photos and video </a:t>
            </a:r>
          </a:p>
          <a:p>
            <a:r>
              <a:rPr lang="en-US" dirty="0"/>
              <a:t>Built-in safety protocols</a:t>
            </a:r>
          </a:p>
          <a:p>
            <a:r>
              <a:rPr lang="en-US" dirty="0"/>
              <a:t>Flight range and battery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DDA4A-51E3-D748-A950-D4E9AC8B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4554072" y="1357803"/>
            <a:ext cx="2250140" cy="8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FB32-406D-B000-2FC3-773E6364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Drone can be used for all Tribal needs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B7C89-D447-EF66-442D-0BB135D3F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2" y="2249488"/>
            <a:ext cx="10010681" cy="3721006"/>
          </a:xfrm>
        </p:spPr>
      </p:pic>
    </p:spTree>
    <p:extLst>
      <p:ext uri="{BB962C8B-B14F-4D97-AF65-F5344CB8AC3E}">
        <p14:creationId xmlns:p14="http://schemas.microsoft.com/office/powerpoint/2010/main" val="410373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F2D4-AB2D-CB58-4E65-84B16734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Drone imagery supports Brownfields documentation, site review, and project planning.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BBAB160-C768-3C99-92EF-510776F3A3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3383E-B1E9-E263-7803-C881B10B59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0" y="2274882"/>
            <a:ext cx="5934511" cy="35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C83C-05C9-AA21-2DBB-AE4BC536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Trees block creek that runs to the tribe’s main water source.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C2187-7960-14C2-58F4-B4C9C7073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Drone under the trees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C851B-8A39-AE5D-1881-B9947E40512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CF894-F355-B811-3DD3-0FDC55BC6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8999" y="2592945"/>
            <a:ext cx="3262563" cy="685800"/>
          </a:xfrm>
        </p:spPr>
        <p:txBody>
          <a:bodyPr/>
          <a:lstStyle/>
          <a:p>
            <a:pPr algn="ctr"/>
            <a:r>
              <a:rPr lang="en-US" dirty="0"/>
              <a:t>Above the trees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226CC7-EBFD-B149-55C0-E1598D991D2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9A328C-515B-234E-AE71-F0E8326E2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1800" dirty="0"/>
              <a:t>More IMAGES around and under the trees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15AC00-9AEF-CB82-5BEA-9BE228B1A4A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BB3920-5F26-C4D7-D91F-E296B7EA1D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08" y="3278745"/>
            <a:ext cx="3364391" cy="2602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8F19C-30D9-39A4-694E-9EAB9E02D7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165" y="3278745"/>
            <a:ext cx="3262564" cy="26021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C48B22-87C9-48D0-9F9C-076E52ED62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555" y="3278745"/>
            <a:ext cx="3244527" cy="260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21A1-FE5D-FA15-ACF8-1E9DBCA69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Underground Storage Tank Removal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D17A-0AA1-61D9-ED53-BAC39A55C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4576" y="2171700"/>
            <a:ext cx="3196899" cy="685800"/>
          </a:xfrm>
        </p:spPr>
        <p:txBody>
          <a:bodyPr/>
          <a:lstStyle/>
          <a:p>
            <a:pPr algn="ctr"/>
            <a:r>
              <a:rPr lang="en-US" dirty="0"/>
              <a:t>8,000 gal tanks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A45C4-7A57-CF04-1313-4406D7623E6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A2B2C-0369-CEAA-8820-26AB03FB2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81831" y="2171700"/>
            <a:ext cx="3184385" cy="685800"/>
          </a:xfrm>
        </p:spPr>
        <p:txBody>
          <a:bodyPr/>
          <a:lstStyle/>
          <a:p>
            <a:pPr algn="ctr"/>
            <a:r>
              <a:rPr lang="en-US" dirty="0"/>
              <a:t>15,000 gal tanks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96857C-F77F-F6B3-62E3-91A3289D83F1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7D2094-D65B-5005-73AA-EFD5F477D6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2442" y="2171700"/>
            <a:ext cx="3194968" cy="685800"/>
          </a:xfrm>
        </p:spPr>
        <p:txBody>
          <a:bodyPr/>
          <a:lstStyle/>
          <a:p>
            <a:pPr algn="ctr"/>
            <a:r>
              <a:rPr lang="en-US" dirty="0"/>
              <a:t>groundwater concerns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500B4D-B928-490F-1F59-1199219AF738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698F03-7DEA-0E5C-38CB-33A469D47A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39" y="3263153"/>
            <a:ext cx="3258335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400CB1-A088-8B37-FAB5-236E84C6A0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761" y="3263153"/>
            <a:ext cx="3296978" cy="2590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CADDC2-A5A8-7CB0-9D2F-DB1F358D43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191" y="3263153"/>
            <a:ext cx="334012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6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88088B7-3714-D9E8-A60A-9EA6CB7C7E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5618" y="1133054"/>
            <a:ext cx="3068947" cy="17453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CE28A-B4FA-3A5E-7550-F0FBA8E1E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0224" y="234865"/>
            <a:ext cx="5934511" cy="3541714"/>
          </a:xfrm>
        </p:spPr>
        <p:txBody>
          <a:bodyPr>
            <a:normAutofit/>
          </a:bodyPr>
          <a:lstStyle/>
          <a:p>
            <a:r>
              <a:rPr lang="en-US" sz="2800" b="1" dirty="0"/>
              <a:t>More pic of UST tanks being removed</a:t>
            </a:r>
            <a:r>
              <a:rPr lang="en-US" sz="28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2D5DD-572D-5D26-BED1-1A32D3A082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92" y="3002521"/>
            <a:ext cx="2999849" cy="179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F1C73-BCC6-0627-6C29-AC5390D141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93" y="1133053"/>
            <a:ext cx="5934506" cy="1790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D7850-A278-F76B-E7DD-3473106F95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294" y="3065929"/>
            <a:ext cx="3197411" cy="1745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4D9B2C-D7F6-5BB9-60FE-2D481FF277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75" y="3065929"/>
            <a:ext cx="3217333" cy="1745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D3BCF2-74DF-6D34-6264-417BD3E9EB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974" y="4998804"/>
            <a:ext cx="3300907" cy="1417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7CC0B0-4201-0021-B6E8-81090E8DABB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027" y="4998804"/>
            <a:ext cx="3300907" cy="1417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60202E-6C55-7BF5-8E40-AE9E4C8F03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90" y="4998804"/>
            <a:ext cx="2972397" cy="14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6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3F6D-11BD-7AB9-6291-6D762AE81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046" y="18586"/>
            <a:ext cx="3856037" cy="163988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EPA Region 7 requested documentation of water tower vent conditions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83DEF9-A5C1-B36F-290E-47633DAD1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825" y="3620263"/>
            <a:ext cx="3397935" cy="267047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31757-2823-18BD-CE2A-BC3ECB6F3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6439" y="6964919"/>
            <a:ext cx="3856037" cy="35417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245C4F-D523-D164-B0ED-821456B667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2" r="16982" b="2087"/>
          <a:stretch>
            <a:fillRect/>
          </a:stretch>
        </p:blipFill>
        <p:spPr>
          <a:xfrm>
            <a:off x="1370824" y="1505117"/>
            <a:ext cx="3408659" cy="1923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86A13-2DD1-140F-1E6B-2CFB27F333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16" y="1505117"/>
            <a:ext cx="3420236" cy="1923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3A23E-F0DC-43EA-EFAD-F865A085C3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9" r="8255"/>
          <a:stretch>
            <a:fillRect/>
          </a:stretch>
        </p:blipFill>
        <p:spPr>
          <a:xfrm>
            <a:off x="7423239" y="3620263"/>
            <a:ext cx="3397936" cy="20751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F534DB-D5AD-D8EE-AC6E-B06DEE2AF8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864" y="2191300"/>
            <a:ext cx="2430271" cy="35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36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8A73-BABA-939C-CB17-26C7A7AA2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Former Brownfields site. Phase I/II assessments identified asbestos-containing material.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A7366-85CB-9210-FBD0-DC225ECA14B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DFFED-CC2E-962F-A0BE-008FDEB4874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63B9B9-F2B2-300D-DB47-15F2DCA42E6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18C3B8-F57E-DC70-79CA-543FB6151E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84" y="3272118"/>
            <a:ext cx="3237030" cy="2608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EF24A-2E9E-89CC-594E-AAAED76879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646" y="3272117"/>
            <a:ext cx="3334202" cy="2608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FB8D0-8717-04CA-C7E3-ACB651E033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681" y="3272117"/>
            <a:ext cx="3280596" cy="26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33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6DC1E8CC35438D03E26F86101FD9" ma:contentTypeVersion="19" ma:contentTypeDescription="Create a new document." ma:contentTypeScope="" ma:versionID="aba094f00d8a4afcc31433ce96d2fc17">
  <xsd:schema xmlns:xsd="http://www.w3.org/2001/XMLSchema" xmlns:xs="http://www.w3.org/2001/XMLSchema" xmlns:p="http://schemas.microsoft.com/office/2006/metadata/properties" xmlns:ns2="70cb6a4b-2f16-47dd-bbdf-5c5c82bcacc6" xmlns:ns3="3a257536-574a-4220-8e97-c5e1f8360ebd" targetNamespace="http://schemas.microsoft.com/office/2006/metadata/properties" ma:root="true" ma:fieldsID="3a838055d6fc98f733536f191ea6edd8" ns2:_="" ns3:_="">
    <xsd:import namespace="70cb6a4b-2f16-47dd-bbdf-5c5c82bcacc6"/>
    <xsd:import namespace="3a257536-574a-4220-8e97-c5e1f8360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b6a4b-2f16-47dd-bbdf-5c5c82bca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57536-574a-4220-8e97-c5e1f8360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f701c7-acfa-4d75-a67f-ba1f21f5bcfa}" ma:internalName="TaxCatchAll" ma:showField="CatchAllData" ma:web="3a257536-574a-4220-8e97-c5e1f8360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cb6a4b-2f16-47dd-bbdf-5c5c82bcacc6">
      <Terms xmlns="http://schemas.microsoft.com/office/infopath/2007/PartnerControls"/>
    </lcf76f155ced4ddcb4097134ff3c332f>
    <TaxCatchAll xmlns="3a257536-574a-4220-8e97-c5e1f8360ebd" xsi:nil="true"/>
  </documentManagement>
</p:properties>
</file>

<file path=customXml/itemProps1.xml><?xml version="1.0" encoding="utf-8"?>
<ds:datastoreItem xmlns:ds="http://schemas.openxmlformats.org/officeDocument/2006/customXml" ds:itemID="{EF0D7E6F-0C4B-446C-94B9-36ACF66F2B67}"/>
</file>

<file path=customXml/itemProps2.xml><?xml version="1.0" encoding="utf-8"?>
<ds:datastoreItem xmlns:ds="http://schemas.openxmlformats.org/officeDocument/2006/customXml" ds:itemID="{EF09BF12-B147-4CED-88AC-3A8A60194F81}"/>
</file>

<file path=customXml/itemProps3.xml><?xml version="1.0" encoding="utf-8"?>
<ds:datastoreItem xmlns:ds="http://schemas.openxmlformats.org/officeDocument/2006/customXml" ds:itemID="{A4C4A553-40AD-4DE7-8781-B9B4F6CA2E9B}"/>
</file>

<file path=docProps/app.xml><?xml version="1.0" encoding="utf-8"?>
<Properties xmlns="http://schemas.openxmlformats.org/officeDocument/2006/extended-properties" xmlns:vt="http://schemas.openxmlformats.org/officeDocument/2006/docPropsVTypes">
  <Template>{B8EC62A4-D306-4064-BD7B-72AFC0B8F18E}TF6d5feb1e-e145-43f1-b745-cb4b54c5ee975d365c52-ce22229b0e48</Template>
  <TotalTime>181</TotalTime>
  <Words>173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Circuit</vt:lpstr>
      <vt:lpstr>Kickapoo tribe In Kansas brownfields/ tribal response Drone Program</vt:lpstr>
      <vt:lpstr>Drone pilot ground school </vt:lpstr>
      <vt:lpstr>Drone can be used for all Tribal needs</vt:lpstr>
      <vt:lpstr>Drone imagery supports Brownfields documentation, site review, and project planning.</vt:lpstr>
      <vt:lpstr>Trees block creek that runs to the tribe’s main water source.</vt:lpstr>
      <vt:lpstr>Underground Storage Tank Removal</vt:lpstr>
      <vt:lpstr>PowerPoint Presentation</vt:lpstr>
      <vt:lpstr>EPA Region 7 requested documentation of water tower vent conditions</vt:lpstr>
      <vt:lpstr>Former Brownfields site. Phase I/II assessments identified asbestos-containing material.</vt:lpstr>
      <vt:lpstr>Oil tank spill response and post-cleanup documentation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wahwahsuck</dc:creator>
  <cp:lastModifiedBy>craig wahwahsuck</cp:lastModifiedBy>
  <cp:revision>9</cp:revision>
  <cp:lastPrinted>2026-04-27T21:04:59Z</cp:lastPrinted>
  <dcterms:created xsi:type="dcterms:W3CDTF">2026-04-13T19:09:24Z</dcterms:created>
  <dcterms:modified xsi:type="dcterms:W3CDTF">2026-04-28T18:27:14Z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0x010100C4196DC1E8CC35438D03E26F86101FD9</vt:lpwstr>
  </property>
  <property fmtid="{D5CDD505-2E9C-101B-9397-08002B2CF9AE}" pid="3" name="Order">
    <vt:lpwstr>231500.000000000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