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8"/>
  </p:notesMasterIdLst>
  <p:sldIdLst>
    <p:sldId id="256" r:id="rId5"/>
    <p:sldId id="306" r:id="rId6"/>
    <p:sldId id="308" r:id="rId7"/>
    <p:sldId id="307" r:id="rId8"/>
    <p:sldId id="309" r:id="rId9"/>
    <p:sldId id="293" r:id="rId10"/>
    <p:sldId id="274" r:id="rId11"/>
    <p:sldId id="281" r:id="rId12"/>
    <p:sldId id="286" r:id="rId13"/>
    <p:sldId id="288" r:id="rId14"/>
    <p:sldId id="292" r:id="rId15"/>
    <p:sldId id="289" r:id="rId16"/>
    <p:sldId id="299" r:id="rId17"/>
    <p:sldId id="284" r:id="rId18"/>
    <p:sldId id="295" r:id="rId19"/>
    <p:sldId id="311" r:id="rId20"/>
    <p:sldId id="304" r:id="rId21"/>
    <p:sldId id="300" r:id="rId22"/>
    <p:sldId id="310" r:id="rId23"/>
    <p:sldId id="302" r:id="rId24"/>
    <p:sldId id="265" r:id="rId25"/>
    <p:sldId id="305" r:id="rId26"/>
    <p:sldId id="273"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B1CC211-CD10-6D89-FCCC-5347213820A1}" name="Christa Ogden" initials="CO" userId="S::cogden@choctawnation.com::078dce27-a559-4e59-b2f4-94954b186521" providerId="AD"/>
  <p188:author id="{A125FC49-3516-E759-F48F-CC39351428B5}" name="Jamie L. Smith" initials="" userId="S::30278@choctawnation.com::af7a37de-65b4-45ab-b9b4-69109b6572b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42919"/>
    <a:srgbClr val="BC877E"/>
    <a:srgbClr val="B4908B"/>
    <a:srgbClr val="AC9999"/>
    <a:srgbClr val="C48170"/>
    <a:srgbClr val="CE7C61"/>
    <a:srgbClr val="D87A51"/>
    <a:srgbClr val="E27A42"/>
    <a:srgbClr val="ED7D31"/>
    <a:srgbClr val="74DA9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87340F-70C9-6E01-3D09-4F36B4072F8A}" v="9" dt="2026-05-07T15:07:22.91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1781" autoAdjust="0"/>
  </p:normalViewPr>
  <p:slideViewPr>
    <p:cSldViewPr snapToGrid="0">
      <p:cViewPr varScale="1">
        <p:scale>
          <a:sx n="116" d="100"/>
          <a:sy n="116" d="100"/>
        </p:scale>
        <p:origin x="960" y="19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E093F3-4823-47FD-8309-5A2CC32CB79B}" type="datetimeFigureOut">
              <a:t>5/7/26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BBCFCE-788F-4289-97AE-53E463EEA70B}" type="slidenum">
              <a:t>‹#›</a:t>
            </a:fld>
            <a:endParaRPr lang="en-US"/>
          </a:p>
        </p:txBody>
      </p:sp>
    </p:spTree>
    <p:extLst>
      <p:ext uri="{BB962C8B-B14F-4D97-AF65-F5344CB8AC3E}">
        <p14:creationId xmlns:p14="http://schemas.microsoft.com/office/powerpoint/2010/main" val="24868362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2BBCFCE-788F-4289-97AE-53E463EEA70B}" type="slidenum">
              <a:rPr lang="en-US" smtClean="0"/>
              <a:t>1</a:t>
            </a:fld>
            <a:endParaRPr lang="en-US"/>
          </a:p>
        </p:txBody>
      </p:sp>
    </p:spTree>
    <p:extLst>
      <p:ext uri="{BB962C8B-B14F-4D97-AF65-F5344CB8AC3E}">
        <p14:creationId xmlns:p14="http://schemas.microsoft.com/office/powerpoint/2010/main" val="35355095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79831E-9287-5D11-28F8-61C6C3BDCD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6792AD-B0A1-57FF-ABEC-902087A03B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19FCA1-FB69-6C12-7BD3-58F9873ED239}"/>
              </a:ext>
            </a:extLst>
          </p:cNvPr>
          <p:cNvSpPr>
            <a:spLocks noGrp="1"/>
          </p:cNvSpPr>
          <p:nvPr>
            <p:ph type="body" idx="1"/>
          </p:nvPr>
        </p:nvSpPr>
        <p:spPr/>
        <p:txBody>
          <a:bodyPr/>
          <a:lstStyle/>
          <a:p>
            <a:r>
              <a:rPr lang="en-US" dirty="0"/>
              <a:t>This is the sunroom located on the south-central side of the second floor. </a:t>
            </a:r>
          </a:p>
        </p:txBody>
      </p:sp>
      <p:sp>
        <p:nvSpPr>
          <p:cNvPr id="4" name="Slide Number Placeholder 3">
            <a:extLst>
              <a:ext uri="{FF2B5EF4-FFF2-40B4-BE49-F238E27FC236}">
                <a16:creationId xmlns:a16="http://schemas.microsoft.com/office/drawing/2014/main" id="{C694611D-1957-B508-1C60-860C07B7B5C1}"/>
              </a:ext>
            </a:extLst>
          </p:cNvPr>
          <p:cNvSpPr>
            <a:spLocks noGrp="1"/>
          </p:cNvSpPr>
          <p:nvPr>
            <p:ph type="sldNum" sz="quarter" idx="5"/>
          </p:nvPr>
        </p:nvSpPr>
        <p:spPr/>
        <p:txBody>
          <a:bodyPr/>
          <a:lstStyle/>
          <a:p>
            <a:fld id="{E2BBCFCE-788F-4289-97AE-53E463EEA70B}" type="slidenum">
              <a:rPr lang="en-US" smtClean="0"/>
              <a:t>11</a:t>
            </a:fld>
            <a:endParaRPr lang="en-US"/>
          </a:p>
        </p:txBody>
      </p:sp>
    </p:spTree>
    <p:extLst>
      <p:ext uri="{BB962C8B-B14F-4D97-AF65-F5344CB8AC3E}">
        <p14:creationId xmlns:p14="http://schemas.microsoft.com/office/powerpoint/2010/main" val="26871514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6D379-BBA4-3CEF-CB2C-E51762A1FB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2B9633-6C4A-1091-487F-493BD185D9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E63982-FF90-C2F3-5C8F-DD6C20733974}"/>
              </a:ext>
            </a:extLst>
          </p:cNvPr>
          <p:cNvSpPr>
            <a:spLocks noGrp="1"/>
          </p:cNvSpPr>
          <p:nvPr>
            <p:ph type="body" idx="1"/>
          </p:nvPr>
        </p:nvSpPr>
        <p:spPr/>
        <p:txBody>
          <a:bodyPr/>
          <a:lstStyle/>
          <a:p>
            <a:r>
              <a:rPr lang="en-US" dirty="0"/>
              <a:t>This is a southwest room on the second floor. </a:t>
            </a:r>
          </a:p>
        </p:txBody>
      </p:sp>
      <p:sp>
        <p:nvSpPr>
          <p:cNvPr id="4" name="Slide Number Placeholder 3">
            <a:extLst>
              <a:ext uri="{FF2B5EF4-FFF2-40B4-BE49-F238E27FC236}">
                <a16:creationId xmlns:a16="http://schemas.microsoft.com/office/drawing/2014/main" id="{6451EBBB-B43F-803A-6981-D31B72A560EA}"/>
              </a:ext>
            </a:extLst>
          </p:cNvPr>
          <p:cNvSpPr>
            <a:spLocks noGrp="1"/>
          </p:cNvSpPr>
          <p:nvPr>
            <p:ph type="sldNum" sz="quarter" idx="5"/>
          </p:nvPr>
        </p:nvSpPr>
        <p:spPr/>
        <p:txBody>
          <a:bodyPr/>
          <a:lstStyle/>
          <a:p>
            <a:fld id="{E2BBCFCE-788F-4289-97AE-53E463EEA70B}" type="slidenum">
              <a:rPr lang="en-US" smtClean="0"/>
              <a:t>12</a:t>
            </a:fld>
            <a:endParaRPr lang="en-US"/>
          </a:p>
        </p:txBody>
      </p:sp>
    </p:spTree>
    <p:extLst>
      <p:ext uri="{BB962C8B-B14F-4D97-AF65-F5344CB8AC3E}">
        <p14:creationId xmlns:p14="http://schemas.microsoft.com/office/powerpoint/2010/main" val="33415692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87B9B-3854-8894-1008-2E5E1E8081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8E427C-1D32-0CB4-4050-97D6353107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23FE1F-0FDB-A891-E6B6-BD7E7249CC23}"/>
              </a:ext>
            </a:extLst>
          </p:cNvPr>
          <p:cNvSpPr>
            <a:spLocks noGrp="1"/>
          </p:cNvSpPr>
          <p:nvPr>
            <p:ph type="body" idx="1"/>
          </p:nvPr>
        </p:nvSpPr>
        <p:spPr/>
        <p:txBody>
          <a:bodyPr/>
          <a:lstStyle/>
          <a:p>
            <a:r>
              <a:rPr lang="en-US" dirty="0"/>
              <a:t>Southeast room on first floor. </a:t>
            </a:r>
          </a:p>
        </p:txBody>
      </p:sp>
      <p:sp>
        <p:nvSpPr>
          <p:cNvPr id="4" name="Slide Number Placeholder 3">
            <a:extLst>
              <a:ext uri="{FF2B5EF4-FFF2-40B4-BE49-F238E27FC236}">
                <a16:creationId xmlns:a16="http://schemas.microsoft.com/office/drawing/2014/main" id="{C013C331-973F-47DF-0577-B9DAD248E938}"/>
              </a:ext>
            </a:extLst>
          </p:cNvPr>
          <p:cNvSpPr>
            <a:spLocks noGrp="1"/>
          </p:cNvSpPr>
          <p:nvPr>
            <p:ph type="sldNum" sz="quarter" idx="5"/>
          </p:nvPr>
        </p:nvSpPr>
        <p:spPr/>
        <p:txBody>
          <a:bodyPr/>
          <a:lstStyle/>
          <a:p>
            <a:fld id="{E2BBCFCE-788F-4289-97AE-53E463EEA70B}" type="slidenum">
              <a:rPr lang="en-US" smtClean="0"/>
              <a:t>13</a:t>
            </a:fld>
            <a:endParaRPr lang="en-US"/>
          </a:p>
        </p:txBody>
      </p:sp>
    </p:spTree>
    <p:extLst>
      <p:ext uri="{BB962C8B-B14F-4D97-AF65-F5344CB8AC3E}">
        <p14:creationId xmlns:p14="http://schemas.microsoft.com/office/powerpoint/2010/main" val="42770520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D1F38D-A731-7C0F-F1AB-9200EE42C6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DAB439-9DF8-5CDE-C074-C6F0FC5146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95241C-8C56-8340-3829-3E88EA7DF5FC}"/>
              </a:ext>
            </a:extLst>
          </p:cNvPr>
          <p:cNvSpPr>
            <a:spLocks noGrp="1"/>
          </p:cNvSpPr>
          <p:nvPr>
            <p:ph type="body" idx="1"/>
          </p:nvPr>
        </p:nvSpPr>
        <p:spPr/>
        <p:txBody>
          <a:bodyPr/>
          <a:lstStyle/>
          <a:p>
            <a:r>
              <a:rPr lang="en-US" dirty="0"/>
              <a:t>CNO Brownfields and CNO Fixed Assets collaborated on this project by taking inventory of all IHS and CNHSA item numbers throughout Building 201. </a:t>
            </a:r>
          </a:p>
        </p:txBody>
      </p:sp>
      <p:sp>
        <p:nvSpPr>
          <p:cNvPr id="4" name="Slide Number Placeholder 3">
            <a:extLst>
              <a:ext uri="{FF2B5EF4-FFF2-40B4-BE49-F238E27FC236}">
                <a16:creationId xmlns:a16="http://schemas.microsoft.com/office/drawing/2014/main" id="{8E2E6F86-7ECD-6C40-9874-ED080603A301}"/>
              </a:ext>
            </a:extLst>
          </p:cNvPr>
          <p:cNvSpPr>
            <a:spLocks noGrp="1"/>
          </p:cNvSpPr>
          <p:nvPr>
            <p:ph type="sldNum" sz="quarter" idx="5"/>
          </p:nvPr>
        </p:nvSpPr>
        <p:spPr/>
        <p:txBody>
          <a:bodyPr/>
          <a:lstStyle/>
          <a:p>
            <a:fld id="{E2BBCFCE-788F-4289-97AE-53E463EEA70B}" type="slidenum">
              <a:rPr lang="en-US" smtClean="0"/>
              <a:t>14</a:t>
            </a:fld>
            <a:endParaRPr lang="en-US"/>
          </a:p>
        </p:txBody>
      </p:sp>
    </p:spTree>
    <p:extLst>
      <p:ext uri="{BB962C8B-B14F-4D97-AF65-F5344CB8AC3E}">
        <p14:creationId xmlns:p14="http://schemas.microsoft.com/office/powerpoint/2010/main" val="42454817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9FD02E-3B21-7C66-DC33-558EAE094E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EB642E-C5A9-E790-4A7C-99E45226CA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C7082C-7B7F-3399-DC91-D064A1D73ED1}"/>
              </a:ext>
            </a:extLst>
          </p:cNvPr>
          <p:cNvSpPr>
            <a:spLocks noGrp="1"/>
          </p:cNvSpPr>
          <p:nvPr>
            <p:ph type="body" idx="1"/>
          </p:nvPr>
        </p:nvSpPr>
        <p:spPr/>
        <p:txBody>
          <a:bodyPr/>
          <a:lstStyle/>
          <a:p>
            <a:r>
              <a:rPr lang="en-US" dirty="0"/>
              <a:t>The structural engineering report was completed in February of 2025. The priority repairs in the consultant’s opinion are the roof, windows, and doors which rainwater intrudes in from. </a:t>
            </a:r>
          </a:p>
        </p:txBody>
      </p:sp>
      <p:sp>
        <p:nvSpPr>
          <p:cNvPr id="4" name="Slide Number Placeholder 3">
            <a:extLst>
              <a:ext uri="{FF2B5EF4-FFF2-40B4-BE49-F238E27FC236}">
                <a16:creationId xmlns:a16="http://schemas.microsoft.com/office/drawing/2014/main" id="{0E734443-8809-EBA7-DD58-1763EFBAB23A}"/>
              </a:ext>
            </a:extLst>
          </p:cNvPr>
          <p:cNvSpPr>
            <a:spLocks noGrp="1"/>
          </p:cNvSpPr>
          <p:nvPr>
            <p:ph type="sldNum" sz="quarter" idx="5"/>
          </p:nvPr>
        </p:nvSpPr>
        <p:spPr/>
        <p:txBody>
          <a:bodyPr/>
          <a:lstStyle/>
          <a:p>
            <a:fld id="{E2BBCFCE-788F-4289-97AE-53E463EEA70B}" type="slidenum">
              <a:rPr lang="en-US" smtClean="0"/>
              <a:t>15</a:t>
            </a:fld>
            <a:endParaRPr lang="en-US"/>
          </a:p>
        </p:txBody>
      </p:sp>
    </p:spTree>
    <p:extLst>
      <p:ext uri="{BB962C8B-B14F-4D97-AF65-F5344CB8AC3E}">
        <p14:creationId xmlns:p14="http://schemas.microsoft.com/office/powerpoint/2010/main" val="2532820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82F9B1-3884-9AC3-1C12-A29F05AA6B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E032A8-517F-DC9B-328F-7B9298581D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451B2E-2E61-6D5B-9FAD-CD312411A4DA}"/>
              </a:ext>
            </a:extLst>
          </p:cNvPr>
          <p:cNvSpPr>
            <a:spLocks noGrp="1"/>
          </p:cNvSpPr>
          <p:nvPr>
            <p:ph type="body" idx="1"/>
          </p:nvPr>
        </p:nvSpPr>
        <p:spPr/>
        <p:txBody>
          <a:bodyPr/>
          <a:lstStyle/>
          <a:p>
            <a:r>
              <a:rPr lang="en-US" dirty="0"/>
              <a:t>The structural engineering report was completed in February of 2025. The priority repairs in the consultant’s opinion are the roof, windows, and doors which rainwater intrudes in from. </a:t>
            </a:r>
          </a:p>
        </p:txBody>
      </p:sp>
      <p:sp>
        <p:nvSpPr>
          <p:cNvPr id="4" name="Slide Number Placeholder 3">
            <a:extLst>
              <a:ext uri="{FF2B5EF4-FFF2-40B4-BE49-F238E27FC236}">
                <a16:creationId xmlns:a16="http://schemas.microsoft.com/office/drawing/2014/main" id="{9E3AEFA8-9F66-ADA8-1480-26F3C42CF4AA}"/>
              </a:ext>
            </a:extLst>
          </p:cNvPr>
          <p:cNvSpPr>
            <a:spLocks noGrp="1"/>
          </p:cNvSpPr>
          <p:nvPr>
            <p:ph type="sldNum" sz="quarter" idx="5"/>
          </p:nvPr>
        </p:nvSpPr>
        <p:spPr/>
        <p:txBody>
          <a:bodyPr/>
          <a:lstStyle/>
          <a:p>
            <a:fld id="{E2BBCFCE-788F-4289-97AE-53E463EEA70B}" type="slidenum">
              <a:rPr lang="en-US" smtClean="0"/>
              <a:t>16</a:t>
            </a:fld>
            <a:endParaRPr lang="en-US"/>
          </a:p>
        </p:txBody>
      </p:sp>
    </p:spTree>
    <p:extLst>
      <p:ext uri="{BB962C8B-B14F-4D97-AF65-F5344CB8AC3E}">
        <p14:creationId xmlns:p14="http://schemas.microsoft.com/office/powerpoint/2010/main" val="24287079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3025E-C511-E3A5-21B8-31682FC694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08FD3B-E645-E2A3-7952-408F2A595B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0E3709-7E4B-C726-D8DD-F5FC93EC30A6}"/>
              </a:ext>
            </a:extLst>
          </p:cNvPr>
          <p:cNvSpPr>
            <a:spLocks noGrp="1"/>
          </p:cNvSpPr>
          <p:nvPr>
            <p:ph type="body" idx="1"/>
          </p:nvPr>
        </p:nvSpPr>
        <p:spPr/>
        <p:txBody>
          <a:bodyPr/>
          <a:lstStyle/>
          <a:p>
            <a:r>
              <a:rPr lang="en-US" dirty="0"/>
              <a:t>The structural engineering report was completed in February of 2025. The priority repairs in the consultant’s opinion are the roof, windows, and doors which rainwater intrudes in from. </a:t>
            </a:r>
          </a:p>
        </p:txBody>
      </p:sp>
      <p:sp>
        <p:nvSpPr>
          <p:cNvPr id="4" name="Slide Number Placeholder 3">
            <a:extLst>
              <a:ext uri="{FF2B5EF4-FFF2-40B4-BE49-F238E27FC236}">
                <a16:creationId xmlns:a16="http://schemas.microsoft.com/office/drawing/2014/main" id="{58CF711C-13C1-E946-C50F-706D4ECF44ED}"/>
              </a:ext>
            </a:extLst>
          </p:cNvPr>
          <p:cNvSpPr>
            <a:spLocks noGrp="1"/>
          </p:cNvSpPr>
          <p:nvPr>
            <p:ph type="sldNum" sz="quarter" idx="5"/>
          </p:nvPr>
        </p:nvSpPr>
        <p:spPr/>
        <p:txBody>
          <a:bodyPr/>
          <a:lstStyle/>
          <a:p>
            <a:fld id="{E2BBCFCE-788F-4289-97AE-53E463EEA70B}" type="slidenum">
              <a:rPr lang="en-US" smtClean="0"/>
              <a:t>17</a:t>
            </a:fld>
            <a:endParaRPr lang="en-US"/>
          </a:p>
        </p:txBody>
      </p:sp>
    </p:spTree>
    <p:extLst>
      <p:ext uri="{BB962C8B-B14F-4D97-AF65-F5344CB8AC3E}">
        <p14:creationId xmlns:p14="http://schemas.microsoft.com/office/powerpoint/2010/main" val="1641791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B72736-BD06-1A53-7A96-1AA1DE3E9D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288839-62A7-3C5A-6183-6967B65749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A8FADC-A5C2-8EFA-0F32-CB7F56F25E44}"/>
              </a:ext>
            </a:extLst>
          </p:cNvPr>
          <p:cNvSpPr>
            <a:spLocks noGrp="1"/>
          </p:cNvSpPr>
          <p:nvPr>
            <p:ph type="body" idx="1"/>
          </p:nvPr>
        </p:nvSpPr>
        <p:spPr/>
        <p:txBody>
          <a:bodyPr/>
          <a:lstStyle/>
          <a:p>
            <a:r>
              <a:rPr lang="en-US" dirty="0"/>
              <a:t>This is the chimney located in the boiler room, on the northeast side of the building. </a:t>
            </a:r>
          </a:p>
        </p:txBody>
      </p:sp>
      <p:sp>
        <p:nvSpPr>
          <p:cNvPr id="4" name="Slide Number Placeholder 3">
            <a:extLst>
              <a:ext uri="{FF2B5EF4-FFF2-40B4-BE49-F238E27FC236}">
                <a16:creationId xmlns:a16="http://schemas.microsoft.com/office/drawing/2014/main" id="{88EF5C90-7319-550E-E9EE-E198F6360D7F}"/>
              </a:ext>
            </a:extLst>
          </p:cNvPr>
          <p:cNvSpPr>
            <a:spLocks noGrp="1"/>
          </p:cNvSpPr>
          <p:nvPr>
            <p:ph type="sldNum" sz="quarter" idx="5"/>
          </p:nvPr>
        </p:nvSpPr>
        <p:spPr/>
        <p:txBody>
          <a:bodyPr/>
          <a:lstStyle/>
          <a:p>
            <a:fld id="{E2BBCFCE-788F-4289-97AE-53E463EEA70B}" type="slidenum">
              <a:rPr lang="en-US" smtClean="0"/>
              <a:t>18</a:t>
            </a:fld>
            <a:endParaRPr lang="en-US"/>
          </a:p>
        </p:txBody>
      </p:sp>
    </p:spTree>
    <p:extLst>
      <p:ext uri="{BB962C8B-B14F-4D97-AF65-F5344CB8AC3E}">
        <p14:creationId xmlns:p14="http://schemas.microsoft.com/office/powerpoint/2010/main" val="4139794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990709-4ABE-5FC8-7442-93A56E9BCC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158713-A93E-8CF4-3C72-80A7C64B06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EAF931-5487-3DAB-89DE-81F35AA72B19}"/>
              </a:ext>
            </a:extLst>
          </p:cNvPr>
          <p:cNvSpPr>
            <a:spLocks noGrp="1"/>
          </p:cNvSpPr>
          <p:nvPr>
            <p:ph type="body" idx="1"/>
          </p:nvPr>
        </p:nvSpPr>
        <p:spPr/>
        <p:txBody>
          <a:bodyPr/>
          <a:lstStyle/>
          <a:p>
            <a:r>
              <a:rPr lang="en-US" dirty="0"/>
              <a:t>This is the chimney located in the boiler room, on the northeast side of the building. </a:t>
            </a:r>
          </a:p>
        </p:txBody>
      </p:sp>
      <p:sp>
        <p:nvSpPr>
          <p:cNvPr id="4" name="Slide Number Placeholder 3">
            <a:extLst>
              <a:ext uri="{FF2B5EF4-FFF2-40B4-BE49-F238E27FC236}">
                <a16:creationId xmlns:a16="http://schemas.microsoft.com/office/drawing/2014/main" id="{10C82F5C-A9CE-040F-F482-2B12885EF9F0}"/>
              </a:ext>
            </a:extLst>
          </p:cNvPr>
          <p:cNvSpPr>
            <a:spLocks noGrp="1"/>
          </p:cNvSpPr>
          <p:nvPr>
            <p:ph type="sldNum" sz="quarter" idx="5"/>
          </p:nvPr>
        </p:nvSpPr>
        <p:spPr/>
        <p:txBody>
          <a:bodyPr/>
          <a:lstStyle/>
          <a:p>
            <a:fld id="{E2BBCFCE-788F-4289-97AE-53E463EEA70B}" type="slidenum">
              <a:rPr lang="en-US" smtClean="0"/>
              <a:t>19</a:t>
            </a:fld>
            <a:endParaRPr lang="en-US"/>
          </a:p>
        </p:txBody>
      </p:sp>
    </p:spTree>
    <p:extLst>
      <p:ext uri="{BB962C8B-B14F-4D97-AF65-F5344CB8AC3E}">
        <p14:creationId xmlns:p14="http://schemas.microsoft.com/office/powerpoint/2010/main" val="19717932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C3460A-7E22-7749-EBEA-2E86865819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EE0107-4E29-A261-EF09-388851530D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373091-106A-9D8C-D0CE-0268AEFD0F69}"/>
              </a:ext>
            </a:extLst>
          </p:cNvPr>
          <p:cNvSpPr>
            <a:spLocks noGrp="1"/>
          </p:cNvSpPr>
          <p:nvPr>
            <p:ph type="body" idx="1"/>
          </p:nvPr>
        </p:nvSpPr>
        <p:spPr/>
        <p:txBody>
          <a:bodyPr/>
          <a:lstStyle/>
          <a:p>
            <a:r>
              <a:rPr lang="en-US" dirty="0"/>
              <a:t>The remaining next steps are to complete a Phase II ESA, where a consultant will sample the building for contamination. The consultant will write a Phase II report detailing where any contamination is located within Building 201. Once the Phase II is completed CNO Brownfields will continue the brownfields process and conduct an ABCA report. The ABCA will give us an environmental professional’s opinion on the options to remediate the contamination within Building 201.</a:t>
            </a:r>
          </a:p>
        </p:txBody>
      </p:sp>
      <p:sp>
        <p:nvSpPr>
          <p:cNvPr id="4" name="Slide Number Placeholder 3">
            <a:extLst>
              <a:ext uri="{FF2B5EF4-FFF2-40B4-BE49-F238E27FC236}">
                <a16:creationId xmlns:a16="http://schemas.microsoft.com/office/drawing/2014/main" id="{0DA84B5C-9520-535E-06E2-E3B7895D8DF8}"/>
              </a:ext>
            </a:extLst>
          </p:cNvPr>
          <p:cNvSpPr>
            <a:spLocks noGrp="1"/>
          </p:cNvSpPr>
          <p:nvPr>
            <p:ph type="sldNum" sz="quarter" idx="5"/>
          </p:nvPr>
        </p:nvSpPr>
        <p:spPr/>
        <p:txBody>
          <a:bodyPr/>
          <a:lstStyle/>
          <a:p>
            <a:fld id="{E2BBCFCE-788F-4289-97AE-53E463EEA70B}" type="slidenum">
              <a:rPr lang="en-US" smtClean="0"/>
              <a:t>20</a:t>
            </a:fld>
            <a:endParaRPr lang="en-US"/>
          </a:p>
        </p:txBody>
      </p:sp>
    </p:spTree>
    <p:extLst>
      <p:ext uri="{BB962C8B-B14F-4D97-AF65-F5344CB8AC3E}">
        <p14:creationId xmlns:p14="http://schemas.microsoft.com/office/powerpoint/2010/main" val="37180749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F7AC80-48BA-0BFB-7820-1D268C82B0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3A01E5-96EC-9E2E-92AD-AB3007EA86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3A92BA-BDC1-C00D-9233-BAB01F4ECC3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Phase II Environmental Site Assessment could not be completed unless the building was declared safe to enter. </a:t>
            </a:r>
            <a:r>
              <a:rPr lang="en-US" sz="1200" dirty="0">
                <a:solidFill>
                  <a:srgbClr val="542919"/>
                </a:solidFill>
              </a:rPr>
              <a:t>In order to perform a Phase II, a structural engineering study needed to be completed. The structural engineering assessment could not be completed due to debris covering the floors, doorways, and exits.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debris removal began September 9</a:t>
            </a:r>
            <a:r>
              <a:rPr lang="en-US" baseline="30000" dirty="0"/>
              <a:t>th</a:t>
            </a:r>
            <a:r>
              <a:rPr lang="en-US" dirty="0"/>
              <a:t> and was completed October 31</a:t>
            </a:r>
            <a:r>
              <a:rPr lang="en-US" baseline="30000" dirty="0"/>
              <a:t>st</a:t>
            </a:r>
            <a:r>
              <a:rPr lang="en-US" dirty="0"/>
              <a:t>. Debris removal funding was provided by supplemental brownfields funding. </a:t>
            </a:r>
          </a:p>
        </p:txBody>
      </p:sp>
      <p:sp>
        <p:nvSpPr>
          <p:cNvPr id="4" name="Slide Number Placeholder 3">
            <a:extLst>
              <a:ext uri="{FF2B5EF4-FFF2-40B4-BE49-F238E27FC236}">
                <a16:creationId xmlns:a16="http://schemas.microsoft.com/office/drawing/2014/main" id="{04B10EE1-7434-0733-736A-35E1E2DEE0FF}"/>
              </a:ext>
            </a:extLst>
          </p:cNvPr>
          <p:cNvSpPr>
            <a:spLocks noGrp="1"/>
          </p:cNvSpPr>
          <p:nvPr>
            <p:ph type="sldNum" sz="quarter" idx="5"/>
          </p:nvPr>
        </p:nvSpPr>
        <p:spPr/>
        <p:txBody>
          <a:bodyPr/>
          <a:lstStyle/>
          <a:p>
            <a:fld id="{E2BBCFCE-788F-4289-97AE-53E463EEA70B}" type="slidenum">
              <a:rPr lang="en-US" smtClean="0"/>
              <a:t>2</a:t>
            </a:fld>
            <a:endParaRPr lang="en-US"/>
          </a:p>
        </p:txBody>
      </p:sp>
    </p:spTree>
    <p:extLst>
      <p:ext uri="{BB962C8B-B14F-4D97-AF65-F5344CB8AC3E}">
        <p14:creationId xmlns:p14="http://schemas.microsoft.com/office/powerpoint/2010/main" val="32210154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meetings with the project involvement team stakeholders has taken place – one in 2023, and one in 2024. Our stakeholders include CNO Historic Preservation, Economic Development, Risk Management, Construction, Grants, Health Services, and Environmental Assessment. These meetings are used to update stakeholders on project tasks and objectives. The next project involvement team meeting will occur after the Phase II ESA is completed. </a:t>
            </a:r>
          </a:p>
        </p:txBody>
      </p:sp>
      <p:sp>
        <p:nvSpPr>
          <p:cNvPr id="4" name="Slide Number Placeholder 3"/>
          <p:cNvSpPr>
            <a:spLocks noGrp="1"/>
          </p:cNvSpPr>
          <p:nvPr>
            <p:ph type="sldNum" sz="quarter" idx="5"/>
          </p:nvPr>
        </p:nvSpPr>
        <p:spPr/>
        <p:txBody>
          <a:bodyPr/>
          <a:lstStyle/>
          <a:p>
            <a:fld id="{E2BBCFCE-788F-4289-97AE-53E463EEA70B}" type="slidenum">
              <a:rPr lang="en-US" smtClean="0"/>
              <a:t>21</a:t>
            </a:fld>
            <a:endParaRPr lang="en-US"/>
          </a:p>
        </p:txBody>
      </p:sp>
    </p:spTree>
    <p:extLst>
      <p:ext uri="{BB962C8B-B14F-4D97-AF65-F5344CB8AC3E}">
        <p14:creationId xmlns:p14="http://schemas.microsoft.com/office/powerpoint/2010/main" val="7430010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0E04B5-B836-CA45-EDDA-BE73EA5E68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52D70F-BCA0-CC19-61FB-F1D1D88365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20F0F0-A416-D86B-D45A-486204C097E6}"/>
              </a:ext>
            </a:extLst>
          </p:cNvPr>
          <p:cNvSpPr>
            <a:spLocks noGrp="1"/>
          </p:cNvSpPr>
          <p:nvPr>
            <p:ph type="body" idx="1"/>
          </p:nvPr>
        </p:nvSpPr>
        <p:spPr/>
        <p:txBody>
          <a:bodyPr/>
          <a:lstStyle/>
          <a:p>
            <a:r>
              <a:rPr lang="en-US" dirty="0"/>
              <a:t>The remaining next steps are to complete a Phase II ESA, where a consultant will sample the building for contamination. The consultant will write a Phase II report detailing where any contamination is located within Building 201. Once the Phase II is completed CNO Brownfields will continue the brownfields process and conduct an ABCA report. The ABCA will give us an environmental professional’s opinion on the options to remediate the contamination within Building 201.</a:t>
            </a:r>
          </a:p>
        </p:txBody>
      </p:sp>
      <p:sp>
        <p:nvSpPr>
          <p:cNvPr id="4" name="Slide Number Placeholder 3">
            <a:extLst>
              <a:ext uri="{FF2B5EF4-FFF2-40B4-BE49-F238E27FC236}">
                <a16:creationId xmlns:a16="http://schemas.microsoft.com/office/drawing/2014/main" id="{B94283F0-16E1-6EE0-F42D-C4226177BD36}"/>
              </a:ext>
            </a:extLst>
          </p:cNvPr>
          <p:cNvSpPr>
            <a:spLocks noGrp="1"/>
          </p:cNvSpPr>
          <p:nvPr>
            <p:ph type="sldNum" sz="quarter" idx="5"/>
          </p:nvPr>
        </p:nvSpPr>
        <p:spPr/>
        <p:txBody>
          <a:bodyPr/>
          <a:lstStyle/>
          <a:p>
            <a:fld id="{E2BBCFCE-788F-4289-97AE-53E463EEA70B}" type="slidenum">
              <a:rPr lang="en-US" smtClean="0"/>
              <a:t>22</a:t>
            </a:fld>
            <a:endParaRPr lang="en-US"/>
          </a:p>
        </p:txBody>
      </p:sp>
    </p:spTree>
    <p:extLst>
      <p:ext uri="{BB962C8B-B14F-4D97-AF65-F5344CB8AC3E}">
        <p14:creationId xmlns:p14="http://schemas.microsoft.com/office/powerpoint/2010/main" val="13516270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2BBCFCE-788F-4289-97AE-53E463EEA70B}" type="slidenum">
              <a:rPr lang="en-US" smtClean="0"/>
              <a:t>23</a:t>
            </a:fld>
            <a:endParaRPr lang="en-US"/>
          </a:p>
        </p:txBody>
      </p:sp>
    </p:spTree>
    <p:extLst>
      <p:ext uri="{BB962C8B-B14F-4D97-AF65-F5344CB8AC3E}">
        <p14:creationId xmlns:p14="http://schemas.microsoft.com/office/powerpoint/2010/main" val="22220075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352F53-1C6F-3041-DE74-6CF23222FE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EF291C-F646-AFDB-06FE-77EE11AACE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A3FCC5-A518-66DC-BE39-452CEA4E0A3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Phase II Environmental Site Assessment could not be completed unless the building was declared safe to enter. </a:t>
            </a:r>
            <a:r>
              <a:rPr lang="en-US" sz="1200" dirty="0">
                <a:solidFill>
                  <a:srgbClr val="542919"/>
                </a:solidFill>
              </a:rPr>
              <a:t>In order to perform a Phase II, a structural engineering study needed to be completed. The structural engineering assessment could not be completed due to debris covering the floors, doorways, and exits.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debris removal began September 9</a:t>
            </a:r>
            <a:r>
              <a:rPr lang="en-US" baseline="30000" dirty="0"/>
              <a:t>th</a:t>
            </a:r>
            <a:r>
              <a:rPr lang="en-US" dirty="0"/>
              <a:t> and was completed October 31</a:t>
            </a:r>
            <a:r>
              <a:rPr lang="en-US" baseline="30000" dirty="0"/>
              <a:t>st</a:t>
            </a:r>
            <a:r>
              <a:rPr lang="en-US" dirty="0"/>
              <a:t>. Debris removal funding was provided by supplemental brownfields funding. </a:t>
            </a:r>
          </a:p>
        </p:txBody>
      </p:sp>
      <p:sp>
        <p:nvSpPr>
          <p:cNvPr id="4" name="Slide Number Placeholder 3">
            <a:extLst>
              <a:ext uri="{FF2B5EF4-FFF2-40B4-BE49-F238E27FC236}">
                <a16:creationId xmlns:a16="http://schemas.microsoft.com/office/drawing/2014/main" id="{4BA5F4E6-BEC5-65A1-55B1-30A15BD27893}"/>
              </a:ext>
            </a:extLst>
          </p:cNvPr>
          <p:cNvSpPr>
            <a:spLocks noGrp="1"/>
          </p:cNvSpPr>
          <p:nvPr>
            <p:ph type="sldNum" sz="quarter" idx="5"/>
          </p:nvPr>
        </p:nvSpPr>
        <p:spPr/>
        <p:txBody>
          <a:bodyPr/>
          <a:lstStyle/>
          <a:p>
            <a:fld id="{E2BBCFCE-788F-4289-97AE-53E463EEA70B}" type="slidenum">
              <a:rPr lang="en-US" smtClean="0"/>
              <a:t>3</a:t>
            </a:fld>
            <a:endParaRPr lang="en-US"/>
          </a:p>
        </p:txBody>
      </p:sp>
    </p:spTree>
    <p:extLst>
      <p:ext uri="{BB962C8B-B14F-4D97-AF65-F5344CB8AC3E}">
        <p14:creationId xmlns:p14="http://schemas.microsoft.com/office/powerpoint/2010/main" val="38585694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0EB3E6-C6CC-2049-6596-6DB0B5B168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5A1AC9-E818-B28B-26A3-3CF338372C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A8FBB6-538C-A11A-6D6C-4C7D4584ADA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Phase II Environmental Site Assessment could not be completed unless the building was declared safe to enter. </a:t>
            </a:r>
            <a:r>
              <a:rPr lang="en-US" sz="1200" dirty="0">
                <a:solidFill>
                  <a:srgbClr val="542919"/>
                </a:solidFill>
              </a:rPr>
              <a:t>In order to perform a Phase II, a structural engineering study needed to be completed. The structural engineering assessment could not be completed due to debris covering the floors, doorways, and exits.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debris removal began September 9</a:t>
            </a:r>
            <a:r>
              <a:rPr lang="en-US" baseline="30000" dirty="0"/>
              <a:t>th</a:t>
            </a:r>
            <a:r>
              <a:rPr lang="en-US" dirty="0"/>
              <a:t> and was completed October 31</a:t>
            </a:r>
            <a:r>
              <a:rPr lang="en-US" baseline="30000" dirty="0"/>
              <a:t>st</a:t>
            </a:r>
            <a:r>
              <a:rPr lang="en-US" dirty="0"/>
              <a:t>. Debris removal funding was provided by supplemental brownfields funding. </a:t>
            </a:r>
          </a:p>
        </p:txBody>
      </p:sp>
      <p:sp>
        <p:nvSpPr>
          <p:cNvPr id="4" name="Slide Number Placeholder 3">
            <a:extLst>
              <a:ext uri="{FF2B5EF4-FFF2-40B4-BE49-F238E27FC236}">
                <a16:creationId xmlns:a16="http://schemas.microsoft.com/office/drawing/2014/main" id="{7A6B3759-8F5F-929E-0EEE-080192AA872C}"/>
              </a:ext>
            </a:extLst>
          </p:cNvPr>
          <p:cNvSpPr>
            <a:spLocks noGrp="1"/>
          </p:cNvSpPr>
          <p:nvPr>
            <p:ph type="sldNum" sz="quarter" idx="5"/>
          </p:nvPr>
        </p:nvSpPr>
        <p:spPr/>
        <p:txBody>
          <a:bodyPr/>
          <a:lstStyle/>
          <a:p>
            <a:fld id="{E2BBCFCE-788F-4289-97AE-53E463EEA70B}" type="slidenum">
              <a:rPr lang="en-US" smtClean="0"/>
              <a:t>4</a:t>
            </a:fld>
            <a:endParaRPr lang="en-US"/>
          </a:p>
        </p:txBody>
      </p:sp>
    </p:spTree>
    <p:extLst>
      <p:ext uri="{BB962C8B-B14F-4D97-AF65-F5344CB8AC3E}">
        <p14:creationId xmlns:p14="http://schemas.microsoft.com/office/powerpoint/2010/main" val="1942080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315AF-377A-96DE-E474-5DDE6D588C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41C309-4175-85B2-C063-54CFFF75F7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C0E5F4-8098-1164-EDF1-29101C04FFF5}"/>
              </a:ext>
            </a:extLst>
          </p:cNvPr>
          <p:cNvSpPr>
            <a:spLocks noGrp="1"/>
          </p:cNvSpPr>
          <p:nvPr>
            <p:ph type="body" idx="1"/>
          </p:nvPr>
        </p:nvSpPr>
        <p:spPr/>
        <p:txBody>
          <a:bodyPr/>
          <a:lstStyle/>
          <a:p>
            <a:r>
              <a:rPr lang="en-US" dirty="0"/>
              <a:t>CNO Brownfields was one of the tribal brownfield programs selected to receive the competitive Multipurpose grant for the Old Talihina Indian Hospital Building 201. As of March 2025, We have completed a Phase I ESA, a debris removal, and a structural engineering assessment using grant funding totaling $179,410. </a:t>
            </a:r>
          </a:p>
        </p:txBody>
      </p:sp>
      <p:sp>
        <p:nvSpPr>
          <p:cNvPr id="4" name="Slide Number Placeholder 3">
            <a:extLst>
              <a:ext uri="{FF2B5EF4-FFF2-40B4-BE49-F238E27FC236}">
                <a16:creationId xmlns:a16="http://schemas.microsoft.com/office/drawing/2014/main" id="{6D33716C-7D5E-93E3-4A7D-F9A3A36C2A24}"/>
              </a:ext>
            </a:extLst>
          </p:cNvPr>
          <p:cNvSpPr>
            <a:spLocks noGrp="1"/>
          </p:cNvSpPr>
          <p:nvPr>
            <p:ph type="sldNum" sz="quarter" idx="5"/>
          </p:nvPr>
        </p:nvSpPr>
        <p:spPr/>
        <p:txBody>
          <a:bodyPr/>
          <a:lstStyle/>
          <a:p>
            <a:fld id="{E2BBCFCE-788F-4289-97AE-53E463EEA70B}" type="slidenum">
              <a:rPr lang="en-US" smtClean="0"/>
              <a:t>6</a:t>
            </a:fld>
            <a:endParaRPr lang="en-US"/>
          </a:p>
        </p:txBody>
      </p:sp>
    </p:spTree>
    <p:extLst>
      <p:ext uri="{BB962C8B-B14F-4D97-AF65-F5344CB8AC3E}">
        <p14:creationId xmlns:p14="http://schemas.microsoft.com/office/powerpoint/2010/main" val="7156897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B3FAB0-D1AE-24CF-3A56-40CD44B793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B3D8E1-A53D-5934-E346-D04EAAC5CF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707949-BD5B-DEF1-DF5D-2074DE3696C3}"/>
              </a:ext>
            </a:extLst>
          </p:cNvPr>
          <p:cNvSpPr>
            <a:spLocks noGrp="1"/>
          </p:cNvSpPr>
          <p:nvPr>
            <p:ph type="body" idx="1"/>
          </p:nvPr>
        </p:nvSpPr>
        <p:spPr/>
        <p:txBody>
          <a:bodyPr/>
          <a:lstStyle/>
          <a:p>
            <a:r>
              <a:rPr lang="en-US" dirty="0"/>
              <a:t>The project schedule had an adjustment between establishing the Project Involvement Team and the Structural Engineering Assessment. A debris removal had to be conducted for a structural engineering assessment to be completed. As of today, the debris removal is completed, the structural engineering assessment is completed, and CNO Brownfields next step is the start of the Phase II Environmental Site Assessment. </a:t>
            </a:r>
          </a:p>
        </p:txBody>
      </p:sp>
      <p:sp>
        <p:nvSpPr>
          <p:cNvPr id="4" name="Slide Number Placeholder 3">
            <a:extLst>
              <a:ext uri="{FF2B5EF4-FFF2-40B4-BE49-F238E27FC236}">
                <a16:creationId xmlns:a16="http://schemas.microsoft.com/office/drawing/2014/main" id="{1BA0D434-0657-A100-FB29-E605742287F5}"/>
              </a:ext>
            </a:extLst>
          </p:cNvPr>
          <p:cNvSpPr>
            <a:spLocks noGrp="1"/>
          </p:cNvSpPr>
          <p:nvPr>
            <p:ph type="sldNum" sz="quarter" idx="5"/>
          </p:nvPr>
        </p:nvSpPr>
        <p:spPr/>
        <p:txBody>
          <a:bodyPr/>
          <a:lstStyle/>
          <a:p>
            <a:fld id="{E2BBCFCE-788F-4289-97AE-53E463EEA70B}" type="slidenum">
              <a:rPr lang="en-US" smtClean="0"/>
              <a:t>7</a:t>
            </a:fld>
            <a:endParaRPr lang="en-US"/>
          </a:p>
        </p:txBody>
      </p:sp>
    </p:spTree>
    <p:extLst>
      <p:ext uri="{BB962C8B-B14F-4D97-AF65-F5344CB8AC3E}">
        <p14:creationId xmlns:p14="http://schemas.microsoft.com/office/powerpoint/2010/main" val="21749202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15B9C9-6021-0BA9-09EA-56131F2680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A189EC-CAB8-7FA2-E0DD-A337D2E770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BCE5B6-52DC-1E86-0A57-4837529C781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Phase II Environmental Site Assessment could not be completed unless the building was declared safe to enter. </a:t>
            </a:r>
            <a:r>
              <a:rPr lang="en-US" sz="1200" dirty="0">
                <a:solidFill>
                  <a:srgbClr val="542919"/>
                </a:solidFill>
              </a:rPr>
              <a:t>In order to perform a Phase II, a structural engineering study needed to be completed. The structural engineering assessment could not be completed due to debris covering the floors, doorways, and exits.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debris removal began September 9</a:t>
            </a:r>
            <a:r>
              <a:rPr lang="en-US" baseline="30000" dirty="0"/>
              <a:t>th</a:t>
            </a:r>
            <a:r>
              <a:rPr lang="en-US" dirty="0"/>
              <a:t> and was completed October 31</a:t>
            </a:r>
            <a:r>
              <a:rPr lang="en-US" baseline="30000" dirty="0"/>
              <a:t>st</a:t>
            </a:r>
            <a:r>
              <a:rPr lang="en-US" dirty="0"/>
              <a:t>. Debris removal funding was provided by supplemental brownfields funding. </a:t>
            </a:r>
          </a:p>
        </p:txBody>
      </p:sp>
      <p:sp>
        <p:nvSpPr>
          <p:cNvPr id="4" name="Slide Number Placeholder 3">
            <a:extLst>
              <a:ext uri="{FF2B5EF4-FFF2-40B4-BE49-F238E27FC236}">
                <a16:creationId xmlns:a16="http://schemas.microsoft.com/office/drawing/2014/main" id="{C3298AB3-3D0F-4858-FF40-08F9855A68DB}"/>
              </a:ext>
            </a:extLst>
          </p:cNvPr>
          <p:cNvSpPr>
            <a:spLocks noGrp="1"/>
          </p:cNvSpPr>
          <p:nvPr>
            <p:ph type="sldNum" sz="quarter" idx="5"/>
          </p:nvPr>
        </p:nvSpPr>
        <p:spPr/>
        <p:txBody>
          <a:bodyPr/>
          <a:lstStyle/>
          <a:p>
            <a:fld id="{E2BBCFCE-788F-4289-97AE-53E463EEA70B}" type="slidenum">
              <a:rPr lang="en-US" smtClean="0"/>
              <a:t>8</a:t>
            </a:fld>
            <a:endParaRPr lang="en-US"/>
          </a:p>
        </p:txBody>
      </p:sp>
    </p:spTree>
    <p:extLst>
      <p:ext uri="{BB962C8B-B14F-4D97-AF65-F5344CB8AC3E}">
        <p14:creationId xmlns:p14="http://schemas.microsoft.com/office/powerpoint/2010/main" val="37920359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415470-563C-F488-0777-8996B88EA5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A8955C-9409-8DEA-349F-861F69A5E6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4C385A-F929-672E-9758-163A4140D84A}"/>
              </a:ext>
            </a:extLst>
          </p:cNvPr>
          <p:cNvSpPr>
            <a:spLocks noGrp="1"/>
          </p:cNvSpPr>
          <p:nvPr>
            <p:ph type="body" idx="1"/>
          </p:nvPr>
        </p:nvSpPr>
        <p:spPr/>
        <p:txBody>
          <a:bodyPr/>
          <a:lstStyle/>
          <a:p>
            <a:r>
              <a:rPr lang="en-US" dirty="0"/>
              <a:t>This is the southeast corner of the building on the second floor.</a:t>
            </a:r>
          </a:p>
        </p:txBody>
      </p:sp>
      <p:sp>
        <p:nvSpPr>
          <p:cNvPr id="4" name="Slide Number Placeholder 3">
            <a:extLst>
              <a:ext uri="{FF2B5EF4-FFF2-40B4-BE49-F238E27FC236}">
                <a16:creationId xmlns:a16="http://schemas.microsoft.com/office/drawing/2014/main" id="{2FB5153A-C922-ECC0-33D5-572C58093E53}"/>
              </a:ext>
            </a:extLst>
          </p:cNvPr>
          <p:cNvSpPr>
            <a:spLocks noGrp="1"/>
          </p:cNvSpPr>
          <p:nvPr>
            <p:ph type="sldNum" sz="quarter" idx="5"/>
          </p:nvPr>
        </p:nvSpPr>
        <p:spPr/>
        <p:txBody>
          <a:bodyPr/>
          <a:lstStyle/>
          <a:p>
            <a:fld id="{E2BBCFCE-788F-4289-97AE-53E463EEA70B}" type="slidenum">
              <a:rPr lang="en-US" smtClean="0"/>
              <a:t>9</a:t>
            </a:fld>
            <a:endParaRPr lang="en-US"/>
          </a:p>
        </p:txBody>
      </p:sp>
    </p:spTree>
    <p:extLst>
      <p:ext uri="{BB962C8B-B14F-4D97-AF65-F5344CB8AC3E}">
        <p14:creationId xmlns:p14="http://schemas.microsoft.com/office/powerpoint/2010/main" val="29037541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F3C920-5D73-4DC5-0CA1-146B198806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4183C1-449F-B81C-4911-E950D8015B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BAB40B-B47B-A0CB-52D0-76769BCBFF23}"/>
              </a:ext>
            </a:extLst>
          </p:cNvPr>
          <p:cNvSpPr>
            <a:spLocks noGrp="1"/>
          </p:cNvSpPr>
          <p:nvPr>
            <p:ph type="body" idx="1"/>
          </p:nvPr>
        </p:nvSpPr>
        <p:spPr/>
        <p:txBody>
          <a:bodyPr/>
          <a:lstStyle/>
          <a:p>
            <a:r>
              <a:rPr lang="en-US" dirty="0"/>
              <a:t>This is a south-central hallway on the second floor. </a:t>
            </a:r>
          </a:p>
        </p:txBody>
      </p:sp>
      <p:sp>
        <p:nvSpPr>
          <p:cNvPr id="4" name="Slide Number Placeholder 3">
            <a:extLst>
              <a:ext uri="{FF2B5EF4-FFF2-40B4-BE49-F238E27FC236}">
                <a16:creationId xmlns:a16="http://schemas.microsoft.com/office/drawing/2014/main" id="{FF5AE45B-03CA-D3C2-C87B-74DBC5983D06}"/>
              </a:ext>
            </a:extLst>
          </p:cNvPr>
          <p:cNvSpPr>
            <a:spLocks noGrp="1"/>
          </p:cNvSpPr>
          <p:nvPr>
            <p:ph type="sldNum" sz="quarter" idx="5"/>
          </p:nvPr>
        </p:nvSpPr>
        <p:spPr/>
        <p:txBody>
          <a:bodyPr/>
          <a:lstStyle/>
          <a:p>
            <a:fld id="{E2BBCFCE-788F-4289-97AE-53E463EEA70B}" type="slidenum">
              <a:rPr lang="en-US" smtClean="0"/>
              <a:t>10</a:t>
            </a:fld>
            <a:endParaRPr lang="en-US"/>
          </a:p>
        </p:txBody>
      </p:sp>
    </p:spTree>
    <p:extLst>
      <p:ext uri="{BB962C8B-B14F-4D97-AF65-F5344CB8AC3E}">
        <p14:creationId xmlns:p14="http://schemas.microsoft.com/office/powerpoint/2010/main" val="38689373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A8E8B-34B3-EEBA-8BDE-C785DC2B6CD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1F0C01D-E7CA-A47E-2383-D23BAABF08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7E9328A-D3B0-00E2-CF28-F8416177170E}"/>
              </a:ext>
            </a:extLst>
          </p:cNvPr>
          <p:cNvSpPr>
            <a:spLocks noGrp="1"/>
          </p:cNvSpPr>
          <p:nvPr>
            <p:ph type="dt" sz="half" idx="10"/>
          </p:nvPr>
        </p:nvSpPr>
        <p:spPr/>
        <p:txBody>
          <a:bodyPr/>
          <a:lstStyle/>
          <a:p>
            <a:fld id="{9D7A96E1-2798-4DDA-A155-77BB2D1FDD12}" type="datetimeFigureOut">
              <a:rPr lang="en-US" smtClean="0"/>
              <a:t>5/7/26</a:t>
            </a:fld>
            <a:endParaRPr lang="en-US"/>
          </a:p>
        </p:txBody>
      </p:sp>
      <p:sp>
        <p:nvSpPr>
          <p:cNvPr id="5" name="Footer Placeholder 4">
            <a:extLst>
              <a:ext uri="{FF2B5EF4-FFF2-40B4-BE49-F238E27FC236}">
                <a16:creationId xmlns:a16="http://schemas.microsoft.com/office/drawing/2014/main" id="{D00753B8-3247-814E-A6B5-27693F3FF5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2AC0E6-4986-7ECB-9A45-FF069B58DC7A}"/>
              </a:ext>
            </a:extLst>
          </p:cNvPr>
          <p:cNvSpPr>
            <a:spLocks noGrp="1"/>
          </p:cNvSpPr>
          <p:nvPr>
            <p:ph type="sldNum" sz="quarter" idx="12"/>
          </p:nvPr>
        </p:nvSpPr>
        <p:spPr/>
        <p:txBody>
          <a:bodyPr/>
          <a:lstStyle/>
          <a:p>
            <a:fld id="{7C0655DD-3701-464A-A1E8-D86F0E83B0A6}" type="slidenum">
              <a:rPr lang="en-US" smtClean="0"/>
              <a:t>‹#›</a:t>
            </a:fld>
            <a:endParaRPr lang="en-US"/>
          </a:p>
        </p:txBody>
      </p:sp>
    </p:spTree>
    <p:extLst>
      <p:ext uri="{BB962C8B-B14F-4D97-AF65-F5344CB8AC3E}">
        <p14:creationId xmlns:p14="http://schemas.microsoft.com/office/powerpoint/2010/main" val="34105423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B892F-B195-9223-11C5-37274962AD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E3A63D2-CA8F-A263-CFCC-62EA747EA9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3744E4-F58E-4C8C-435D-D8F04CF06869}"/>
              </a:ext>
            </a:extLst>
          </p:cNvPr>
          <p:cNvSpPr>
            <a:spLocks noGrp="1"/>
          </p:cNvSpPr>
          <p:nvPr>
            <p:ph type="dt" sz="half" idx="10"/>
          </p:nvPr>
        </p:nvSpPr>
        <p:spPr/>
        <p:txBody>
          <a:bodyPr/>
          <a:lstStyle/>
          <a:p>
            <a:fld id="{9D7A96E1-2798-4DDA-A155-77BB2D1FDD12}" type="datetimeFigureOut">
              <a:rPr lang="en-US" smtClean="0"/>
              <a:t>5/7/26</a:t>
            </a:fld>
            <a:endParaRPr lang="en-US"/>
          </a:p>
        </p:txBody>
      </p:sp>
      <p:sp>
        <p:nvSpPr>
          <p:cNvPr id="5" name="Footer Placeholder 4">
            <a:extLst>
              <a:ext uri="{FF2B5EF4-FFF2-40B4-BE49-F238E27FC236}">
                <a16:creationId xmlns:a16="http://schemas.microsoft.com/office/drawing/2014/main" id="{B8755FA6-568C-A954-B7A6-833BB76DAA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BF9429-081E-47B7-2E1B-E9B12F0860E8}"/>
              </a:ext>
            </a:extLst>
          </p:cNvPr>
          <p:cNvSpPr>
            <a:spLocks noGrp="1"/>
          </p:cNvSpPr>
          <p:nvPr>
            <p:ph type="sldNum" sz="quarter" idx="12"/>
          </p:nvPr>
        </p:nvSpPr>
        <p:spPr/>
        <p:txBody>
          <a:bodyPr/>
          <a:lstStyle/>
          <a:p>
            <a:fld id="{7C0655DD-3701-464A-A1E8-D86F0E83B0A6}" type="slidenum">
              <a:rPr lang="en-US" smtClean="0"/>
              <a:t>‹#›</a:t>
            </a:fld>
            <a:endParaRPr lang="en-US"/>
          </a:p>
        </p:txBody>
      </p:sp>
    </p:spTree>
    <p:extLst>
      <p:ext uri="{BB962C8B-B14F-4D97-AF65-F5344CB8AC3E}">
        <p14:creationId xmlns:p14="http://schemas.microsoft.com/office/powerpoint/2010/main" val="26054071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231EF76-6BE4-102C-4849-32FF92C6BD6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2AE04B7-FB1E-2064-D566-2D861570863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B167A3-5DEE-5F0D-BBA6-10E61C49DD60}"/>
              </a:ext>
            </a:extLst>
          </p:cNvPr>
          <p:cNvSpPr>
            <a:spLocks noGrp="1"/>
          </p:cNvSpPr>
          <p:nvPr>
            <p:ph type="dt" sz="half" idx="10"/>
          </p:nvPr>
        </p:nvSpPr>
        <p:spPr/>
        <p:txBody>
          <a:bodyPr/>
          <a:lstStyle/>
          <a:p>
            <a:fld id="{9D7A96E1-2798-4DDA-A155-77BB2D1FDD12}" type="datetimeFigureOut">
              <a:rPr lang="en-US" smtClean="0"/>
              <a:t>5/7/26</a:t>
            </a:fld>
            <a:endParaRPr lang="en-US"/>
          </a:p>
        </p:txBody>
      </p:sp>
      <p:sp>
        <p:nvSpPr>
          <p:cNvPr id="5" name="Footer Placeholder 4">
            <a:extLst>
              <a:ext uri="{FF2B5EF4-FFF2-40B4-BE49-F238E27FC236}">
                <a16:creationId xmlns:a16="http://schemas.microsoft.com/office/drawing/2014/main" id="{09992D80-2CE9-72EC-A624-1CF30F08BC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5E413D-DA0E-13C7-C614-C4FCB75797F2}"/>
              </a:ext>
            </a:extLst>
          </p:cNvPr>
          <p:cNvSpPr>
            <a:spLocks noGrp="1"/>
          </p:cNvSpPr>
          <p:nvPr>
            <p:ph type="sldNum" sz="quarter" idx="12"/>
          </p:nvPr>
        </p:nvSpPr>
        <p:spPr/>
        <p:txBody>
          <a:bodyPr/>
          <a:lstStyle/>
          <a:p>
            <a:fld id="{7C0655DD-3701-464A-A1E8-D86F0E83B0A6}" type="slidenum">
              <a:rPr lang="en-US" smtClean="0"/>
              <a:t>‹#›</a:t>
            </a:fld>
            <a:endParaRPr lang="en-US"/>
          </a:p>
        </p:txBody>
      </p:sp>
    </p:spTree>
    <p:extLst>
      <p:ext uri="{BB962C8B-B14F-4D97-AF65-F5344CB8AC3E}">
        <p14:creationId xmlns:p14="http://schemas.microsoft.com/office/powerpoint/2010/main" val="1366361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BCEF0-FBF9-9169-5AF4-433021E176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DF0F2C-9C21-A857-D501-F73CAA4164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558B60-3CB9-AAF6-1542-667E7080ECCD}"/>
              </a:ext>
            </a:extLst>
          </p:cNvPr>
          <p:cNvSpPr>
            <a:spLocks noGrp="1"/>
          </p:cNvSpPr>
          <p:nvPr>
            <p:ph type="dt" sz="half" idx="10"/>
          </p:nvPr>
        </p:nvSpPr>
        <p:spPr/>
        <p:txBody>
          <a:bodyPr/>
          <a:lstStyle/>
          <a:p>
            <a:fld id="{9D7A96E1-2798-4DDA-A155-77BB2D1FDD12}" type="datetimeFigureOut">
              <a:rPr lang="en-US" smtClean="0"/>
              <a:t>5/7/26</a:t>
            </a:fld>
            <a:endParaRPr lang="en-US"/>
          </a:p>
        </p:txBody>
      </p:sp>
      <p:sp>
        <p:nvSpPr>
          <p:cNvPr id="5" name="Footer Placeholder 4">
            <a:extLst>
              <a:ext uri="{FF2B5EF4-FFF2-40B4-BE49-F238E27FC236}">
                <a16:creationId xmlns:a16="http://schemas.microsoft.com/office/drawing/2014/main" id="{34098A44-8A09-5EA0-6666-20E1612605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F5E618-37E7-522A-4A73-C1FB3976AE91}"/>
              </a:ext>
            </a:extLst>
          </p:cNvPr>
          <p:cNvSpPr>
            <a:spLocks noGrp="1"/>
          </p:cNvSpPr>
          <p:nvPr>
            <p:ph type="sldNum" sz="quarter" idx="12"/>
          </p:nvPr>
        </p:nvSpPr>
        <p:spPr/>
        <p:txBody>
          <a:bodyPr/>
          <a:lstStyle/>
          <a:p>
            <a:fld id="{7C0655DD-3701-464A-A1E8-D86F0E83B0A6}" type="slidenum">
              <a:rPr lang="en-US" smtClean="0"/>
              <a:t>‹#›</a:t>
            </a:fld>
            <a:endParaRPr lang="en-US"/>
          </a:p>
        </p:txBody>
      </p:sp>
    </p:spTree>
    <p:extLst>
      <p:ext uri="{BB962C8B-B14F-4D97-AF65-F5344CB8AC3E}">
        <p14:creationId xmlns:p14="http://schemas.microsoft.com/office/powerpoint/2010/main" val="10878928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8369E-26D2-EBAC-8C1F-092B3CD17F8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336C7EF-0432-BAEF-5374-BC772B3C021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1BA86B6-918D-7EE3-9692-B96663CAA0F8}"/>
              </a:ext>
            </a:extLst>
          </p:cNvPr>
          <p:cNvSpPr>
            <a:spLocks noGrp="1"/>
          </p:cNvSpPr>
          <p:nvPr>
            <p:ph type="dt" sz="half" idx="10"/>
          </p:nvPr>
        </p:nvSpPr>
        <p:spPr/>
        <p:txBody>
          <a:bodyPr/>
          <a:lstStyle/>
          <a:p>
            <a:fld id="{9D7A96E1-2798-4DDA-A155-77BB2D1FDD12}" type="datetimeFigureOut">
              <a:rPr lang="en-US" smtClean="0"/>
              <a:t>5/7/26</a:t>
            </a:fld>
            <a:endParaRPr lang="en-US"/>
          </a:p>
        </p:txBody>
      </p:sp>
      <p:sp>
        <p:nvSpPr>
          <p:cNvPr id="5" name="Footer Placeholder 4">
            <a:extLst>
              <a:ext uri="{FF2B5EF4-FFF2-40B4-BE49-F238E27FC236}">
                <a16:creationId xmlns:a16="http://schemas.microsoft.com/office/drawing/2014/main" id="{572B6CEF-D629-B6F2-3AE6-71EEF9279E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105121-E087-25D1-BC2B-8741228D16FB}"/>
              </a:ext>
            </a:extLst>
          </p:cNvPr>
          <p:cNvSpPr>
            <a:spLocks noGrp="1"/>
          </p:cNvSpPr>
          <p:nvPr>
            <p:ph type="sldNum" sz="quarter" idx="12"/>
          </p:nvPr>
        </p:nvSpPr>
        <p:spPr/>
        <p:txBody>
          <a:bodyPr/>
          <a:lstStyle/>
          <a:p>
            <a:fld id="{7C0655DD-3701-464A-A1E8-D86F0E83B0A6}" type="slidenum">
              <a:rPr lang="en-US" smtClean="0"/>
              <a:t>‹#›</a:t>
            </a:fld>
            <a:endParaRPr lang="en-US"/>
          </a:p>
        </p:txBody>
      </p:sp>
    </p:spTree>
    <p:extLst>
      <p:ext uri="{BB962C8B-B14F-4D97-AF65-F5344CB8AC3E}">
        <p14:creationId xmlns:p14="http://schemas.microsoft.com/office/powerpoint/2010/main" val="34017668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FBEA7-7750-86A7-B131-F7B923E4F4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EF7A44-46C6-EFAD-D9E8-8CD2F8AB4AD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84B8A7C-C93D-5265-FF38-9803B4E56CB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6D36AD1-C7F9-F12E-5F12-2C617435FBA7}"/>
              </a:ext>
            </a:extLst>
          </p:cNvPr>
          <p:cNvSpPr>
            <a:spLocks noGrp="1"/>
          </p:cNvSpPr>
          <p:nvPr>
            <p:ph type="dt" sz="half" idx="10"/>
          </p:nvPr>
        </p:nvSpPr>
        <p:spPr/>
        <p:txBody>
          <a:bodyPr/>
          <a:lstStyle/>
          <a:p>
            <a:fld id="{9D7A96E1-2798-4DDA-A155-77BB2D1FDD12}" type="datetimeFigureOut">
              <a:rPr lang="en-US" smtClean="0"/>
              <a:t>5/7/26</a:t>
            </a:fld>
            <a:endParaRPr lang="en-US"/>
          </a:p>
        </p:txBody>
      </p:sp>
      <p:sp>
        <p:nvSpPr>
          <p:cNvPr id="6" name="Footer Placeholder 5">
            <a:extLst>
              <a:ext uri="{FF2B5EF4-FFF2-40B4-BE49-F238E27FC236}">
                <a16:creationId xmlns:a16="http://schemas.microsoft.com/office/drawing/2014/main" id="{830A8D6C-0361-9220-768D-CB656CC405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3D7A93-5A81-557A-1E7C-EB0D9C5ABA6E}"/>
              </a:ext>
            </a:extLst>
          </p:cNvPr>
          <p:cNvSpPr>
            <a:spLocks noGrp="1"/>
          </p:cNvSpPr>
          <p:nvPr>
            <p:ph type="sldNum" sz="quarter" idx="12"/>
          </p:nvPr>
        </p:nvSpPr>
        <p:spPr/>
        <p:txBody>
          <a:bodyPr/>
          <a:lstStyle/>
          <a:p>
            <a:fld id="{7C0655DD-3701-464A-A1E8-D86F0E83B0A6}" type="slidenum">
              <a:rPr lang="en-US" smtClean="0"/>
              <a:t>‹#›</a:t>
            </a:fld>
            <a:endParaRPr lang="en-US"/>
          </a:p>
        </p:txBody>
      </p:sp>
    </p:spTree>
    <p:extLst>
      <p:ext uri="{BB962C8B-B14F-4D97-AF65-F5344CB8AC3E}">
        <p14:creationId xmlns:p14="http://schemas.microsoft.com/office/powerpoint/2010/main" val="11963572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9EF91-A990-428A-4CC6-6658DD79BFF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BAE6B23-E214-CC43-F2E3-BE58698D5D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642098-A491-2712-E03D-520116362F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CDD725B-A312-B0A0-2B36-80957097AF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C59178C-9793-A817-10A7-927FC71A42F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81DF63D-C2D2-695B-6FD5-FBAB62C8B0E9}"/>
              </a:ext>
            </a:extLst>
          </p:cNvPr>
          <p:cNvSpPr>
            <a:spLocks noGrp="1"/>
          </p:cNvSpPr>
          <p:nvPr>
            <p:ph type="dt" sz="half" idx="10"/>
          </p:nvPr>
        </p:nvSpPr>
        <p:spPr/>
        <p:txBody>
          <a:bodyPr/>
          <a:lstStyle/>
          <a:p>
            <a:fld id="{9D7A96E1-2798-4DDA-A155-77BB2D1FDD12}" type="datetimeFigureOut">
              <a:rPr lang="en-US" smtClean="0"/>
              <a:t>5/7/26</a:t>
            </a:fld>
            <a:endParaRPr lang="en-US"/>
          </a:p>
        </p:txBody>
      </p:sp>
      <p:sp>
        <p:nvSpPr>
          <p:cNvPr id="8" name="Footer Placeholder 7">
            <a:extLst>
              <a:ext uri="{FF2B5EF4-FFF2-40B4-BE49-F238E27FC236}">
                <a16:creationId xmlns:a16="http://schemas.microsoft.com/office/drawing/2014/main" id="{D4C6343C-E7C8-976B-2AC0-3C7E89C8510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7DE0E1B-965C-9AAC-3C40-748C28A90D09}"/>
              </a:ext>
            </a:extLst>
          </p:cNvPr>
          <p:cNvSpPr>
            <a:spLocks noGrp="1"/>
          </p:cNvSpPr>
          <p:nvPr>
            <p:ph type="sldNum" sz="quarter" idx="12"/>
          </p:nvPr>
        </p:nvSpPr>
        <p:spPr/>
        <p:txBody>
          <a:bodyPr/>
          <a:lstStyle/>
          <a:p>
            <a:fld id="{7C0655DD-3701-464A-A1E8-D86F0E83B0A6}" type="slidenum">
              <a:rPr lang="en-US" smtClean="0"/>
              <a:t>‹#›</a:t>
            </a:fld>
            <a:endParaRPr lang="en-US"/>
          </a:p>
        </p:txBody>
      </p:sp>
    </p:spTree>
    <p:extLst>
      <p:ext uri="{BB962C8B-B14F-4D97-AF65-F5344CB8AC3E}">
        <p14:creationId xmlns:p14="http://schemas.microsoft.com/office/powerpoint/2010/main" val="15012931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B3A75-C2A6-A92E-7A07-93B16834721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4543B0A-E15A-216B-0181-058FF7953C3D}"/>
              </a:ext>
            </a:extLst>
          </p:cNvPr>
          <p:cNvSpPr>
            <a:spLocks noGrp="1"/>
          </p:cNvSpPr>
          <p:nvPr>
            <p:ph type="dt" sz="half" idx="10"/>
          </p:nvPr>
        </p:nvSpPr>
        <p:spPr/>
        <p:txBody>
          <a:bodyPr/>
          <a:lstStyle/>
          <a:p>
            <a:fld id="{9D7A96E1-2798-4DDA-A155-77BB2D1FDD12}" type="datetimeFigureOut">
              <a:rPr lang="en-US" smtClean="0"/>
              <a:t>5/7/26</a:t>
            </a:fld>
            <a:endParaRPr lang="en-US"/>
          </a:p>
        </p:txBody>
      </p:sp>
      <p:sp>
        <p:nvSpPr>
          <p:cNvPr id="4" name="Footer Placeholder 3">
            <a:extLst>
              <a:ext uri="{FF2B5EF4-FFF2-40B4-BE49-F238E27FC236}">
                <a16:creationId xmlns:a16="http://schemas.microsoft.com/office/drawing/2014/main" id="{5BCE29C9-B726-3FD5-57B7-0B5881943F9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887B71F-03D2-9B2F-D3F7-A356A8254F45}"/>
              </a:ext>
            </a:extLst>
          </p:cNvPr>
          <p:cNvSpPr>
            <a:spLocks noGrp="1"/>
          </p:cNvSpPr>
          <p:nvPr>
            <p:ph type="sldNum" sz="quarter" idx="12"/>
          </p:nvPr>
        </p:nvSpPr>
        <p:spPr/>
        <p:txBody>
          <a:bodyPr/>
          <a:lstStyle/>
          <a:p>
            <a:fld id="{7C0655DD-3701-464A-A1E8-D86F0E83B0A6}" type="slidenum">
              <a:rPr lang="en-US" smtClean="0"/>
              <a:t>‹#›</a:t>
            </a:fld>
            <a:endParaRPr lang="en-US"/>
          </a:p>
        </p:txBody>
      </p:sp>
    </p:spTree>
    <p:extLst>
      <p:ext uri="{BB962C8B-B14F-4D97-AF65-F5344CB8AC3E}">
        <p14:creationId xmlns:p14="http://schemas.microsoft.com/office/powerpoint/2010/main" val="20376081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F6BBE23-80F8-6519-22DD-C67AD9837BB3}"/>
              </a:ext>
            </a:extLst>
          </p:cNvPr>
          <p:cNvSpPr>
            <a:spLocks noGrp="1"/>
          </p:cNvSpPr>
          <p:nvPr>
            <p:ph type="dt" sz="half" idx="10"/>
          </p:nvPr>
        </p:nvSpPr>
        <p:spPr/>
        <p:txBody>
          <a:bodyPr/>
          <a:lstStyle/>
          <a:p>
            <a:fld id="{9D7A96E1-2798-4DDA-A155-77BB2D1FDD12}" type="datetimeFigureOut">
              <a:rPr lang="en-US" smtClean="0"/>
              <a:t>5/7/26</a:t>
            </a:fld>
            <a:endParaRPr lang="en-US"/>
          </a:p>
        </p:txBody>
      </p:sp>
      <p:sp>
        <p:nvSpPr>
          <p:cNvPr id="3" name="Footer Placeholder 2">
            <a:extLst>
              <a:ext uri="{FF2B5EF4-FFF2-40B4-BE49-F238E27FC236}">
                <a16:creationId xmlns:a16="http://schemas.microsoft.com/office/drawing/2014/main" id="{CDE7A38D-61EF-EAB2-1F9D-DBCC4AA125D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293589F-E9CF-AA1E-1395-B775D00D65CE}"/>
              </a:ext>
            </a:extLst>
          </p:cNvPr>
          <p:cNvSpPr>
            <a:spLocks noGrp="1"/>
          </p:cNvSpPr>
          <p:nvPr>
            <p:ph type="sldNum" sz="quarter" idx="12"/>
          </p:nvPr>
        </p:nvSpPr>
        <p:spPr/>
        <p:txBody>
          <a:bodyPr/>
          <a:lstStyle/>
          <a:p>
            <a:fld id="{7C0655DD-3701-464A-A1E8-D86F0E83B0A6}" type="slidenum">
              <a:rPr lang="en-US" smtClean="0"/>
              <a:t>‹#›</a:t>
            </a:fld>
            <a:endParaRPr lang="en-US"/>
          </a:p>
        </p:txBody>
      </p:sp>
    </p:spTree>
    <p:extLst>
      <p:ext uri="{BB962C8B-B14F-4D97-AF65-F5344CB8AC3E}">
        <p14:creationId xmlns:p14="http://schemas.microsoft.com/office/powerpoint/2010/main" val="42022895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04F46-81B2-EA5A-E0EE-CF5236F9ED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E6685A7-8EA7-F677-E6B8-878971A7CB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D7BBB79-E025-D3BC-B742-E99979560A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430503-B0FC-6FA1-399C-3EB9A44DF6CF}"/>
              </a:ext>
            </a:extLst>
          </p:cNvPr>
          <p:cNvSpPr>
            <a:spLocks noGrp="1"/>
          </p:cNvSpPr>
          <p:nvPr>
            <p:ph type="dt" sz="half" idx="10"/>
          </p:nvPr>
        </p:nvSpPr>
        <p:spPr/>
        <p:txBody>
          <a:bodyPr/>
          <a:lstStyle/>
          <a:p>
            <a:fld id="{9D7A96E1-2798-4DDA-A155-77BB2D1FDD12}" type="datetimeFigureOut">
              <a:rPr lang="en-US" smtClean="0"/>
              <a:t>5/7/26</a:t>
            </a:fld>
            <a:endParaRPr lang="en-US"/>
          </a:p>
        </p:txBody>
      </p:sp>
      <p:sp>
        <p:nvSpPr>
          <p:cNvPr id="6" name="Footer Placeholder 5">
            <a:extLst>
              <a:ext uri="{FF2B5EF4-FFF2-40B4-BE49-F238E27FC236}">
                <a16:creationId xmlns:a16="http://schemas.microsoft.com/office/drawing/2014/main" id="{30D493BE-A3B2-8340-8132-7208AC429C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5C1127-BC8B-E885-ED8C-7CEC113FD434}"/>
              </a:ext>
            </a:extLst>
          </p:cNvPr>
          <p:cNvSpPr>
            <a:spLocks noGrp="1"/>
          </p:cNvSpPr>
          <p:nvPr>
            <p:ph type="sldNum" sz="quarter" idx="12"/>
          </p:nvPr>
        </p:nvSpPr>
        <p:spPr/>
        <p:txBody>
          <a:bodyPr/>
          <a:lstStyle/>
          <a:p>
            <a:fld id="{7C0655DD-3701-464A-A1E8-D86F0E83B0A6}" type="slidenum">
              <a:rPr lang="en-US" smtClean="0"/>
              <a:t>‹#›</a:t>
            </a:fld>
            <a:endParaRPr lang="en-US"/>
          </a:p>
        </p:txBody>
      </p:sp>
    </p:spTree>
    <p:extLst>
      <p:ext uri="{BB962C8B-B14F-4D97-AF65-F5344CB8AC3E}">
        <p14:creationId xmlns:p14="http://schemas.microsoft.com/office/powerpoint/2010/main" val="13420710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156A7-65B4-D059-2032-052509B84A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9E7F0F8-D18E-81E8-2B8F-0EB335CBCD6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EA9F863-5E43-CD34-F032-441C592EAB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CD3ADB-1C21-55CC-2328-D80CD0EBCC69}"/>
              </a:ext>
            </a:extLst>
          </p:cNvPr>
          <p:cNvSpPr>
            <a:spLocks noGrp="1"/>
          </p:cNvSpPr>
          <p:nvPr>
            <p:ph type="dt" sz="half" idx="10"/>
          </p:nvPr>
        </p:nvSpPr>
        <p:spPr/>
        <p:txBody>
          <a:bodyPr/>
          <a:lstStyle/>
          <a:p>
            <a:fld id="{9D7A96E1-2798-4DDA-A155-77BB2D1FDD12}" type="datetimeFigureOut">
              <a:rPr lang="en-US" smtClean="0"/>
              <a:t>5/7/26</a:t>
            </a:fld>
            <a:endParaRPr lang="en-US"/>
          </a:p>
        </p:txBody>
      </p:sp>
      <p:sp>
        <p:nvSpPr>
          <p:cNvPr id="6" name="Footer Placeholder 5">
            <a:extLst>
              <a:ext uri="{FF2B5EF4-FFF2-40B4-BE49-F238E27FC236}">
                <a16:creationId xmlns:a16="http://schemas.microsoft.com/office/drawing/2014/main" id="{E508696B-2DA5-464F-787C-B021BFF943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D2396B-B36B-6FFB-29F6-1DE2ED5707CC}"/>
              </a:ext>
            </a:extLst>
          </p:cNvPr>
          <p:cNvSpPr>
            <a:spLocks noGrp="1"/>
          </p:cNvSpPr>
          <p:nvPr>
            <p:ph type="sldNum" sz="quarter" idx="12"/>
          </p:nvPr>
        </p:nvSpPr>
        <p:spPr/>
        <p:txBody>
          <a:bodyPr/>
          <a:lstStyle/>
          <a:p>
            <a:fld id="{7C0655DD-3701-464A-A1E8-D86F0E83B0A6}" type="slidenum">
              <a:rPr lang="en-US" smtClean="0"/>
              <a:t>‹#›</a:t>
            </a:fld>
            <a:endParaRPr lang="en-US"/>
          </a:p>
        </p:txBody>
      </p:sp>
    </p:spTree>
    <p:extLst>
      <p:ext uri="{BB962C8B-B14F-4D97-AF65-F5344CB8AC3E}">
        <p14:creationId xmlns:p14="http://schemas.microsoft.com/office/powerpoint/2010/main" val="13111947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321232-E907-C5FF-A328-52535C2953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F4F8845-E6D1-510A-AE2E-E8F2EC6528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EAF54F-E77C-041B-22B0-8FEF3DC600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7A96E1-2798-4DDA-A155-77BB2D1FDD12}" type="datetimeFigureOut">
              <a:rPr lang="en-US" smtClean="0"/>
              <a:t>5/7/26</a:t>
            </a:fld>
            <a:endParaRPr lang="en-US"/>
          </a:p>
        </p:txBody>
      </p:sp>
      <p:sp>
        <p:nvSpPr>
          <p:cNvPr id="5" name="Footer Placeholder 4">
            <a:extLst>
              <a:ext uri="{FF2B5EF4-FFF2-40B4-BE49-F238E27FC236}">
                <a16:creationId xmlns:a16="http://schemas.microsoft.com/office/drawing/2014/main" id="{D7A03463-BE79-8A32-CCDA-81E5AC0ECA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19DB932-485B-AD78-6FE9-4FC4D9ED7D7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0655DD-3701-464A-A1E8-D86F0E83B0A6}" type="slidenum">
              <a:rPr lang="en-US" smtClean="0"/>
              <a:t>‹#›</a:t>
            </a:fld>
            <a:endParaRPr lang="en-US"/>
          </a:p>
        </p:txBody>
      </p:sp>
    </p:spTree>
    <p:extLst>
      <p:ext uri="{BB962C8B-B14F-4D97-AF65-F5344CB8AC3E}">
        <p14:creationId xmlns:p14="http://schemas.microsoft.com/office/powerpoint/2010/main" val="22910135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image" Target="../media/image20.jp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3.jp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798710AF-DF02-AACC-CB3A-C83DEA4F2990}"/>
              </a:ext>
            </a:extLst>
          </p:cNvPr>
          <p:cNvPicPr>
            <a:picLocks noGrp="1" noRot="1" noChangeAspect="1" noMove="1" noResize="1" noEditPoints="1" noAdjustHandles="1" noChangeArrowheads="1" noChangeShapeType="1" noCrop="1"/>
          </p:cNvPicPr>
          <p:nvPr/>
        </p:nvPicPr>
        <p:blipFill>
          <a:blip r:embed="rId3"/>
          <a:stretch>
            <a:fillRect/>
          </a:stretch>
        </p:blipFill>
        <p:spPr>
          <a:xfrm>
            <a:off x="0" y="-17347"/>
            <a:ext cx="12248660" cy="6892693"/>
          </a:xfrm>
          <a:prstGeom prst="rect">
            <a:avLst/>
          </a:prstGeom>
        </p:spPr>
      </p:pic>
      <p:pic>
        <p:nvPicPr>
          <p:cNvPr id="5" name="Picture 4" descr="A screenshot of a computer&#10;&#10;Description automatically generated">
            <a:extLst>
              <a:ext uri="{FF2B5EF4-FFF2-40B4-BE49-F238E27FC236}">
                <a16:creationId xmlns:a16="http://schemas.microsoft.com/office/drawing/2014/main" id="{DA3F2A2B-3E61-AA37-AB86-A26BB1EC84B8}"/>
              </a:ext>
            </a:extLst>
          </p:cNvPr>
          <p:cNvPicPr>
            <a:picLocks noChangeAspect="1"/>
          </p:cNvPicPr>
          <p:nvPr/>
        </p:nvPicPr>
        <p:blipFill>
          <a:blip r:embed="rId4"/>
          <a:stretch>
            <a:fillRect/>
          </a:stretch>
        </p:blipFill>
        <p:spPr>
          <a:xfrm>
            <a:off x="-3182" y="0"/>
            <a:ext cx="12221001" cy="6874313"/>
          </a:xfrm>
          <a:prstGeom prst="rect">
            <a:avLst/>
          </a:prstGeom>
        </p:spPr>
      </p:pic>
      <p:sp>
        <p:nvSpPr>
          <p:cNvPr id="2" name="Title 1">
            <a:extLst>
              <a:ext uri="{FF2B5EF4-FFF2-40B4-BE49-F238E27FC236}">
                <a16:creationId xmlns:a16="http://schemas.microsoft.com/office/drawing/2014/main" id="{7EC131DE-B7E1-33DF-B707-BE6AF6664900}"/>
              </a:ext>
            </a:extLst>
          </p:cNvPr>
          <p:cNvSpPr>
            <a:spLocks noGrp="1"/>
          </p:cNvSpPr>
          <p:nvPr>
            <p:ph type="ctrTitle"/>
          </p:nvPr>
        </p:nvSpPr>
        <p:spPr>
          <a:xfrm>
            <a:off x="573018" y="51602"/>
            <a:ext cx="10915831" cy="2484872"/>
          </a:xfrm>
        </p:spPr>
        <p:txBody>
          <a:bodyPr>
            <a:normAutofit/>
          </a:bodyPr>
          <a:lstStyle/>
          <a:p>
            <a:pPr algn="ctr"/>
            <a:r>
              <a:rPr lang="en-US" sz="5400" b="1" dirty="0">
                <a:solidFill>
                  <a:srgbClr val="542919"/>
                </a:solidFill>
                <a:latin typeface="Gill Sans" panose="020B0502020104020203" pitchFamily="34" charset="-79"/>
                <a:cs typeface="Gill Sans" panose="020B0502020104020203" pitchFamily="34" charset="-79"/>
              </a:rPr>
              <a:t>EPA Multipurpose Grant</a:t>
            </a:r>
          </a:p>
        </p:txBody>
      </p:sp>
      <p:sp>
        <p:nvSpPr>
          <p:cNvPr id="11" name="TextBox 10">
            <a:extLst>
              <a:ext uri="{FF2B5EF4-FFF2-40B4-BE49-F238E27FC236}">
                <a16:creationId xmlns:a16="http://schemas.microsoft.com/office/drawing/2014/main" id="{57AB372F-01C0-48DB-13FB-1BEE540AC2AC}"/>
              </a:ext>
            </a:extLst>
          </p:cNvPr>
          <p:cNvSpPr txBox="1"/>
          <p:nvPr/>
        </p:nvSpPr>
        <p:spPr>
          <a:xfrm>
            <a:off x="203363" y="2556504"/>
            <a:ext cx="11841933" cy="1785104"/>
          </a:xfrm>
          <a:prstGeom prst="rect">
            <a:avLst/>
          </a:prstGeom>
          <a:noFill/>
        </p:spPr>
        <p:txBody>
          <a:bodyPr wrap="square" lIns="91440" tIns="45720" rIns="91440" bIns="45720" rtlCol="0" anchor="t">
            <a:spAutoFit/>
          </a:bodyPr>
          <a:lstStyle/>
          <a:p>
            <a:pPr algn="ctr"/>
            <a:r>
              <a:rPr lang="en-US" sz="2800" u="sng" spc="300" dirty="0">
                <a:solidFill>
                  <a:srgbClr val="542919"/>
                </a:solidFill>
                <a:latin typeface="Gill Sans" panose="020B0502020104020203" pitchFamily="34" charset="-79"/>
                <a:cs typeface="Gill Sans" panose="020B0502020104020203" pitchFamily="34" charset="-79"/>
              </a:rPr>
              <a:t>Choctaw Nation Brownfields Program</a:t>
            </a:r>
          </a:p>
          <a:p>
            <a:pPr algn="ctr"/>
            <a:r>
              <a:rPr lang="en-US" sz="2800" spc="300">
                <a:solidFill>
                  <a:srgbClr val="542919"/>
                </a:solidFill>
                <a:latin typeface="Gill Sans" panose="020B0502020104020203" pitchFamily="34" charset="-79"/>
                <a:cs typeface="Gill Sans"/>
              </a:rPr>
              <a:t>The Story of Old Talihina Indian Hospital</a:t>
            </a:r>
          </a:p>
          <a:p>
            <a:pPr algn="ctr"/>
            <a:endParaRPr lang="en-US" sz="3600" dirty="0">
              <a:latin typeface="Verdana"/>
              <a:ea typeface="Verdana"/>
              <a:cs typeface="Times New Roman"/>
            </a:endParaRPr>
          </a:p>
          <a:p>
            <a:endParaRPr lang="en-US" dirty="0">
              <a:ea typeface="Calibri" panose="020F0502020204030204"/>
              <a:cs typeface="Calibri" panose="020F0502020204030204"/>
            </a:endParaRPr>
          </a:p>
        </p:txBody>
      </p:sp>
      <p:pic>
        <p:nvPicPr>
          <p:cNvPr id="6" name="Picture 5" descr="A logo for a farm&#10;&#10;Description automatically generated">
            <a:extLst>
              <a:ext uri="{FF2B5EF4-FFF2-40B4-BE49-F238E27FC236}">
                <a16:creationId xmlns:a16="http://schemas.microsoft.com/office/drawing/2014/main" id="{1DC66919-3C7A-DC1A-BC32-6E8D564C5F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08467" y="3429000"/>
            <a:ext cx="2904096" cy="2869260"/>
          </a:xfrm>
          <a:prstGeom prst="rect">
            <a:avLst/>
          </a:prstGeom>
        </p:spPr>
      </p:pic>
    </p:spTree>
    <p:extLst>
      <p:ext uri="{BB962C8B-B14F-4D97-AF65-F5344CB8AC3E}">
        <p14:creationId xmlns:p14="http://schemas.microsoft.com/office/powerpoint/2010/main" val="15024782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1088F5-FF70-E441-8ADE-34E8048E4358}"/>
            </a:ext>
          </a:extLst>
        </p:cNvPr>
        <p:cNvGrpSpPr/>
        <p:nvPr/>
      </p:nvGrpSpPr>
      <p:grpSpPr>
        <a:xfrm>
          <a:off x="0" y="0"/>
          <a:ext cx="0" cy="0"/>
          <a:chOff x="0" y="0"/>
          <a:chExt cx="0" cy="0"/>
        </a:xfrm>
      </p:grpSpPr>
      <p:pic>
        <p:nvPicPr>
          <p:cNvPr id="6" name="Picture 5" descr="A screenshot of a computer&#10;&#10;Description automatically generated">
            <a:extLst>
              <a:ext uri="{FF2B5EF4-FFF2-40B4-BE49-F238E27FC236}">
                <a16:creationId xmlns:a16="http://schemas.microsoft.com/office/drawing/2014/main" id="{80EAD9EC-C421-E27D-8479-F437225178A8}"/>
              </a:ext>
            </a:extLst>
          </p:cNvPr>
          <p:cNvPicPr>
            <a:picLocks noChangeAspect="1"/>
          </p:cNvPicPr>
          <p:nvPr/>
        </p:nvPicPr>
        <p:blipFill>
          <a:blip r:embed="rId3"/>
          <a:stretch>
            <a:fillRect/>
          </a:stretch>
        </p:blipFill>
        <p:spPr>
          <a:xfrm>
            <a:off x="0" y="0"/>
            <a:ext cx="12192000" cy="6858000"/>
          </a:xfrm>
          <a:prstGeom prst="rect">
            <a:avLst/>
          </a:prstGeom>
        </p:spPr>
      </p:pic>
      <p:pic>
        <p:nvPicPr>
          <p:cNvPr id="5" name="Picture 10">
            <a:extLst>
              <a:ext uri="{FF2B5EF4-FFF2-40B4-BE49-F238E27FC236}">
                <a16:creationId xmlns:a16="http://schemas.microsoft.com/office/drawing/2014/main" id="{AECD304E-FC8B-025B-5E68-3DE8427729F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2674" b="20155"/>
          <a:stretch/>
        </p:blipFill>
        <p:spPr bwMode="auto">
          <a:xfrm>
            <a:off x="133187" y="1807007"/>
            <a:ext cx="5886869" cy="448751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E194015E-D1F3-FE23-0B06-4A84E657B1C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0820" r="12704" b="29171"/>
          <a:stretch/>
        </p:blipFill>
        <p:spPr bwMode="auto">
          <a:xfrm>
            <a:off x="6171911" y="1807008"/>
            <a:ext cx="5875131" cy="448751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6565E2D-158C-22E9-19D3-E93E68705070}"/>
              </a:ext>
            </a:extLst>
          </p:cNvPr>
          <p:cNvSpPr txBox="1"/>
          <p:nvPr/>
        </p:nvSpPr>
        <p:spPr>
          <a:xfrm>
            <a:off x="5075149" y="1095743"/>
            <a:ext cx="2589420" cy="461665"/>
          </a:xfrm>
          <a:prstGeom prst="rect">
            <a:avLst/>
          </a:prstGeom>
          <a:noFill/>
        </p:spPr>
        <p:txBody>
          <a:bodyPr wrap="square" rtlCol="0">
            <a:spAutoFit/>
          </a:bodyPr>
          <a:lstStyle/>
          <a:p>
            <a:r>
              <a:rPr lang="en-US" sz="2400" b="1" dirty="0">
                <a:solidFill>
                  <a:srgbClr val="542919"/>
                </a:solidFill>
              </a:rPr>
              <a:t>Before &amp; After</a:t>
            </a:r>
            <a:endParaRPr lang="en-US" sz="2400" b="1" dirty="0">
              <a:solidFill>
                <a:srgbClr val="542919"/>
              </a:solidFill>
              <a:latin typeface="Gill Sans" panose="020B0502020104020203" pitchFamily="34" charset="-79"/>
              <a:cs typeface="Gill Sans" panose="020B0502020104020203" pitchFamily="34" charset="-79"/>
            </a:endParaRPr>
          </a:p>
        </p:txBody>
      </p:sp>
    </p:spTree>
    <p:extLst>
      <p:ext uri="{BB962C8B-B14F-4D97-AF65-F5344CB8AC3E}">
        <p14:creationId xmlns:p14="http://schemas.microsoft.com/office/powerpoint/2010/main" val="35705610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360877-D38C-12BD-6CA8-F12ECD0ADB1C}"/>
            </a:ext>
          </a:extLst>
        </p:cNvPr>
        <p:cNvGrpSpPr/>
        <p:nvPr/>
      </p:nvGrpSpPr>
      <p:grpSpPr>
        <a:xfrm>
          <a:off x="0" y="0"/>
          <a:ext cx="0" cy="0"/>
          <a:chOff x="0" y="0"/>
          <a:chExt cx="0" cy="0"/>
        </a:xfrm>
      </p:grpSpPr>
      <p:pic>
        <p:nvPicPr>
          <p:cNvPr id="6" name="Picture 5" descr="A screenshot of a computer&#10;&#10;Description automatically generated">
            <a:extLst>
              <a:ext uri="{FF2B5EF4-FFF2-40B4-BE49-F238E27FC236}">
                <a16:creationId xmlns:a16="http://schemas.microsoft.com/office/drawing/2014/main" id="{950613F4-919B-9085-1716-3987928E254D}"/>
              </a:ext>
            </a:extLst>
          </p:cNvPr>
          <p:cNvPicPr>
            <a:picLocks noChangeAspect="1"/>
          </p:cNvPicPr>
          <p:nvPr/>
        </p:nvPicPr>
        <p:blipFill>
          <a:blip r:embed="rId3"/>
          <a:stretch>
            <a:fillRect/>
          </a:stretch>
        </p:blipFill>
        <p:spPr>
          <a:xfrm>
            <a:off x="0" y="0"/>
            <a:ext cx="12192000" cy="6858000"/>
          </a:xfrm>
          <a:prstGeom prst="rect">
            <a:avLst/>
          </a:prstGeom>
        </p:spPr>
      </p:pic>
      <p:pic>
        <p:nvPicPr>
          <p:cNvPr id="5122" name="Picture 2">
            <a:extLst>
              <a:ext uri="{FF2B5EF4-FFF2-40B4-BE49-F238E27FC236}">
                <a16:creationId xmlns:a16="http://schemas.microsoft.com/office/drawing/2014/main" id="{8D73AAF1-4751-85AA-6C75-75A71F49CD5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8175"/>
          <a:stretch/>
        </p:blipFill>
        <p:spPr bwMode="auto">
          <a:xfrm>
            <a:off x="1338606" y="1243061"/>
            <a:ext cx="4133207" cy="506041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21E66DF5-A498-7988-DAF1-2FE3E4CF87E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8362"/>
          <a:stretch/>
        </p:blipFill>
        <p:spPr bwMode="auto">
          <a:xfrm>
            <a:off x="5925521" y="1243061"/>
            <a:ext cx="4133207" cy="505011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3F34865-F2FB-78F3-7005-786ADE82966C}"/>
              </a:ext>
            </a:extLst>
          </p:cNvPr>
          <p:cNvSpPr txBox="1"/>
          <p:nvPr/>
        </p:nvSpPr>
        <p:spPr>
          <a:xfrm>
            <a:off x="4680385" y="688536"/>
            <a:ext cx="2589420" cy="461665"/>
          </a:xfrm>
          <a:prstGeom prst="rect">
            <a:avLst/>
          </a:prstGeom>
          <a:noFill/>
        </p:spPr>
        <p:txBody>
          <a:bodyPr wrap="square" rtlCol="0">
            <a:spAutoFit/>
          </a:bodyPr>
          <a:lstStyle/>
          <a:p>
            <a:r>
              <a:rPr lang="en-US" sz="2400" b="1" dirty="0">
                <a:solidFill>
                  <a:srgbClr val="542919"/>
                </a:solidFill>
              </a:rPr>
              <a:t>Before &amp; After</a:t>
            </a:r>
            <a:endParaRPr lang="en-US" sz="2400" b="1" dirty="0">
              <a:solidFill>
                <a:srgbClr val="542919"/>
              </a:solidFill>
              <a:latin typeface="Gill Sans" panose="020B0502020104020203" pitchFamily="34" charset="-79"/>
              <a:cs typeface="Gill Sans" panose="020B0502020104020203" pitchFamily="34" charset="-79"/>
            </a:endParaRPr>
          </a:p>
        </p:txBody>
      </p:sp>
    </p:spTree>
    <p:extLst>
      <p:ext uri="{BB962C8B-B14F-4D97-AF65-F5344CB8AC3E}">
        <p14:creationId xmlns:p14="http://schemas.microsoft.com/office/powerpoint/2010/main" val="9377078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B59CA6-9975-E5A4-7D24-4F538425E00F}"/>
            </a:ext>
          </a:extLst>
        </p:cNvPr>
        <p:cNvGrpSpPr/>
        <p:nvPr/>
      </p:nvGrpSpPr>
      <p:grpSpPr>
        <a:xfrm>
          <a:off x="0" y="0"/>
          <a:ext cx="0" cy="0"/>
          <a:chOff x="0" y="0"/>
          <a:chExt cx="0" cy="0"/>
        </a:xfrm>
      </p:grpSpPr>
      <p:pic>
        <p:nvPicPr>
          <p:cNvPr id="6" name="Picture 5" descr="A screenshot of a computer&#10;&#10;Description automatically generated">
            <a:extLst>
              <a:ext uri="{FF2B5EF4-FFF2-40B4-BE49-F238E27FC236}">
                <a16:creationId xmlns:a16="http://schemas.microsoft.com/office/drawing/2014/main" id="{FFE73FB6-C296-1803-6C50-D42D4678CE71}"/>
              </a:ext>
            </a:extLst>
          </p:cNvPr>
          <p:cNvPicPr>
            <a:picLocks noChangeAspect="1"/>
          </p:cNvPicPr>
          <p:nvPr/>
        </p:nvPicPr>
        <p:blipFill>
          <a:blip r:embed="rId3"/>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A826A06B-958E-A6C3-C021-148AC7733F4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541" b="8315"/>
          <a:stretch/>
        </p:blipFill>
        <p:spPr bwMode="auto">
          <a:xfrm>
            <a:off x="1338606" y="1318500"/>
            <a:ext cx="4194927" cy="498600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7B80F617-BD3B-D4F4-1026-C1A4D6559E1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40" b="8133"/>
          <a:stretch/>
        </p:blipFill>
        <p:spPr bwMode="auto">
          <a:xfrm>
            <a:off x="5987238" y="1309073"/>
            <a:ext cx="4194927" cy="499627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A565385-1662-05DD-4F12-7772EEF7FA5D}"/>
              </a:ext>
            </a:extLst>
          </p:cNvPr>
          <p:cNvSpPr txBox="1"/>
          <p:nvPr/>
        </p:nvSpPr>
        <p:spPr>
          <a:xfrm>
            <a:off x="4692528" y="765003"/>
            <a:ext cx="2589420" cy="461665"/>
          </a:xfrm>
          <a:prstGeom prst="rect">
            <a:avLst/>
          </a:prstGeom>
          <a:noFill/>
        </p:spPr>
        <p:txBody>
          <a:bodyPr wrap="square" rtlCol="0">
            <a:spAutoFit/>
          </a:bodyPr>
          <a:lstStyle/>
          <a:p>
            <a:r>
              <a:rPr lang="en-US" sz="2400" b="1" dirty="0">
                <a:solidFill>
                  <a:srgbClr val="542919"/>
                </a:solidFill>
              </a:rPr>
              <a:t>Before &amp; After</a:t>
            </a:r>
            <a:endParaRPr lang="en-US" sz="2400" b="1" dirty="0">
              <a:solidFill>
                <a:srgbClr val="542919"/>
              </a:solidFill>
              <a:latin typeface="Gill Sans" panose="020B0502020104020203" pitchFamily="34" charset="-79"/>
              <a:cs typeface="Gill Sans" panose="020B0502020104020203" pitchFamily="34" charset="-79"/>
            </a:endParaRPr>
          </a:p>
        </p:txBody>
      </p:sp>
    </p:spTree>
    <p:extLst>
      <p:ext uri="{BB962C8B-B14F-4D97-AF65-F5344CB8AC3E}">
        <p14:creationId xmlns:p14="http://schemas.microsoft.com/office/powerpoint/2010/main" val="3896613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09E1C0-8469-9F80-9086-304CD4C96E44}"/>
            </a:ext>
          </a:extLst>
        </p:cNvPr>
        <p:cNvGrpSpPr/>
        <p:nvPr/>
      </p:nvGrpSpPr>
      <p:grpSpPr>
        <a:xfrm>
          <a:off x="0" y="0"/>
          <a:ext cx="0" cy="0"/>
          <a:chOff x="0" y="0"/>
          <a:chExt cx="0" cy="0"/>
        </a:xfrm>
      </p:grpSpPr>
      <p:pic>
        <p:nvPicPr>
          <p:cNvPr id="6" name="Picture 5" descr="A screenshot of a computer&#10;&#10;Description automatically generated">
            <a:extLst>
              <a:ext uri="{FF2B5EF4-FFF2-40B4-BE49-F238E27FC236}">
                <a16:creationId xmlns:a16="http://schemas.microsoft.com/office/drawing/2014/main" id="{D4EECD0F-F070-4E4F-7555-AC2E087C7A26}"/>
              </a:ext>
            </a:extLst>
          </p:cNvPr>
          <p:cNvPicPr>
            <a:picLocks noChangeAspect="1"/>
          </p:cNvPicPr>
          <p:nvPr/>
        </p:nvPicPr>
        <p:blipFill>
          <a:blip r:embed="rId3"/>
          <a:stretch>
            <a:fillRect/>
          </a:stretch>
        </p:blipFill>
        <p:spPr>
          <a:xfrm>
            <a:off x="0" y="0"/>
            <a:ext cx="12192000" cy="6858000"/>
          </a:xfrm>
          <a:prstGeom prst="rect">
            <a:avLst/>
          </a:prstGeom>
        </p:spPr>
      </p:pic>
      <p:pic>
        <p:nvPicPr>
          <p:cNvPr id="5" name="Picture 4" descr="A room with white walls and white floor&#10;&#10;AI-generated content may be incorrect.">
            <a:extLst>
              <a:ext uri="{FF2B5EF4-FFF2-40B4-BE49-F238E27FC236}">
                <a16:creationId xmlns:a16="http://schemas.microsoft.com/office/drawing/2014/main" id="{F88694C1-F539-DBAB-1D2F-D3235E41DB9C}"/>
              </a:ext>
            </a:extLst>
          </p:cNvPr>
          <p:cNvPicPr>
            <a:picLocks noChangeAspect="1"/>
          </p:cNvPicPr>
          <p:nvPr/>
        </p:nvPicPr>
        <p:blipFill>
          <a:blip r:embed="rId4">
            <a:extLst>
              <a:ext uri="{28A0092B-C50C-407E-A947-70E740481C1C}">
                <a14:useLocalDpi xmlns:a14="http://schemas.microsoft.com/office/drawing/2010/main" val="0"/>
              </a:ext>
            </a:extLst>
          </a:blip>
          <a:srcRect b="17113"/>
          <a:stretch/>
        </p:blipFill>
        <p:spPr>
          <a:xfrm>
            <a:off x="6467796" y="0"/>
            <a:ext cx="5724204" cy="6326132"/>
          </a:xfrm>
          <a:prstGeom prst="rect">
            <a:avLst/>
          </a:prstGeom>
        </p:spPr>
      </p:pic>
      <p:pic>
        <p:nvPicPr>
          <p:cNvPr id="9" name="Picture 8" descr="A room with many objects in it&#10;&#10;AI-generated content may be incorrect.">
            <a:extLst>
              <a:ext uri="{FF2B5EF4-FFF2-40B4-BE49-F238E27FC236}">
                <a16:creationId xmlns:a16="http://schemas.microsoft.com/office/drawing/2014/main" id="{9055B459-F32F-3BB9-47BA-815D4C5CA732}"/>
              </a:ext>
            </a:extLst>
          </p:cNvPr>
          <p:cNvPicPr>
            <a:picLocks noChangeAspect="1"/>
          </p:cNvPicPr>
          <p:nvPr/>
        </p:nvPicPr>
        <p:blipFill>
          <a:blip r:embed="rId5">
            <a:extLst>
              <a:ext uri="{28A0092B-C50C-407E-A947-70E740481C1C}">
                <a14:useLocalDpi xmlns:a14="http://schemas.microsoft.com/office/drawing/2010/main" val="0"/>
              </a:ext>
            </a:extLst>
          </a:blip>
          <a:srcRect l="15230" r="18987"/>
          <a:stretch/>
        </p:blipFill>
        <p:spPr>
          <a:xfrm>
            <a:off x="0" y="1"/>
            <a:ext cx="6483684" cy="6326132"/>
          </a:xfrm>
          <a:prstGeom prst="rect">
            <a:avLst/>
          </a:prstGeom>
        </p:spPr>
      </p:pic>
    </p:spTree>
    <p:extLst>
      <p:ext uri="{BB962C8B-B14F-4D97-AF65-F5344CB8AC3E}">
        <p14:creationId xmlns:p14="http://schemas.microsoft.com/office/powerpoint/2010/main" val="16177060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5C2EE8-941F-8594-A66E-5A1657ED01BB}"/>
            </a:ext>
          </a:extLst>
        </p:cNvPr>
        <p:cNvGrpSpPr/>
        <p:nvPr/>
      </p:nvGrpSpPr>
      <p:grpSpPr>
        <a:xfrm>
          <a:off x="0" y="0"/>
          <a:ext cx="0" cy="0"/>
          <a:chOff x="0" y="0"/>
          <a:chExt cx="0" cy="0"/>
        </a:xfrm>
      </p:grpSpPr>
      <p:pic>
        <p:nvPicPr>
          <p:cNvPr id="6" name="Picture 5" descr="A screenshot of a computer&#10;&#10;Description automatically generated">
            <a:extLst>
              <a:ext uri="{FF2B5EF4-FFF2-40B4-BE49-F238E27FC236}">
                <a16:creationId xmlns:a16="http://schemas.microsoft.com/office/drawing/2014/main" id="{ED8CA34A-810A-4E44-B63A-6E153691CFFC}"/>
              </a:ext>
            </a:extLst>
          </p:cNvPr>
          <p:cNvPicPr>
            <a:picLocks noChangeAspect="1"/>
          </p:cNvPicPr>
          <p:nvPr/>
        </p:nvPicPr>
        <p:blipFill>
          <a:blip r:embed="rId3"/>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CC4C0A4F-B8F0-F985-0BA6-729CE8BB4676}"/>
              </a:ext>
            </a:extLst>
          </p:cNvPr>
          <p:cNvSpPr txBox="1"/>
          <p:nvPr/>
        </p:nvSpPr>
        <p:spPr>
          <a:xfrm>
            <a:off x="199176" y="610615"/>
            <a:ext cx="10515600" cy="707886"/>
          </a:xfrm>
          <a:prstGeom prst="rect">
            <a:avLst/>
          </a:prstGeom>
          <a:noFill/>
        </p:spPr>
        <p:txBody>
          <a:bodyPr wrap="square" rtlCol="0">
            <a:spAutoFit/>
          </a:bodyPr>
          <a:lstStyle/>
          <a:p>
            <a:r>
              <a:rPr lang="en-US" sz="4000" b="1" dirty="0">
                <a:solidFill>
                  <a:srgbClr val="542919"/>
                </a:solidFill>
              </a:rPr>
              <a:t>Fixed Assets on Site</a:t>
            </a:r>
            <a:endParaRPr lang="en-US" b="1" dirty="0">
              <a:solidFill>
                <a:srgbClr val="542919"/>
              </a:solidFill>
              <a:latin typeface="Gill Sans" panose="020B0502020104020203" pitchFamily="34" charset="-79"/>
              <a:cs typeface="Gill Sans" panose="020B0502020104020203" pitchFamily="34" charset="-79"/>
            </a:endParaRPr>
          </a:p>
        </p:txBody>
      </p:sp>
      <p:sp>
        <p:nvSpPr>
          <p:cNvPr id="4" name="TextBox 3">
            <a:extLst>
              <a:ext uri="{FF2B5EF4-FFF2-40B4-BE49-F238E27FC236}">
                <a16:creationId xmlns:a16="http://schemas.microsoft.com/office/drawing/2014/main" id="{2EC32C22-3141-2B80-4372-62D5AC4E2431}"/>
              </a:ext>
            </a:extLst>
          </p:cNvPr>
          <p:cNvSpPr txBox="1"/>
          <p:nvPr/>
        </p:nvSpPr>
        <p:spPr>
          <a:xfrm>
            <a:off x="183670" y="1250543"/>
            <a:ext cx="5048715" cy="1200329"/>
          </a:xfrm>
          <a:prstGeom prst="rect">
            <a:avLst/>
          </a:prstGeom>
          <a:noFill/>
        </p:spPr>
        <p:txBody>
          <a:bodyPr wrap="square" rtlCol="0">
            <a:spAutoFit/>
          </a:bodyPr>
          <a:lstStyle/>
          <a:p>
            <a:r>
              <a:rPr lang="en-US" dirty="0">
                <a:solidFill>
                  <a:srgbClr val="542919"/>
                </a:solidFill>
              </a:rPr>
              <a:t>September 24</a:t>
            </a:r>
            <a:r>
              <a:rPr lang="en-US" baseline="30000" dirty="0">
                <a:solidFill>
                  <a:srgbClr val="542919"/>
                </a:solidFill>
              </a:rPr>
              <a:t>th</a:t>
            </a:r>
            <a:r>
              <a:rPr lang="en-US" dirty="0">
                <a:solidFill>
                  <a:srgbClr val="542919"/>
                </a:solidFill>
              </a:rPr>
              <a:t>, 2024, the CNO fixed assets team traveled to the OTIH to conduct inventory. Every item containing an inventory number was photographed for CNO Fixed Asset records. </a:t>
            </a:r>
          </a:p>
        </p:txBody>
      </p:sp>
      <p:pic>
        <p:nvPicPr>
          <p:cNvPr id="8" name="Picture 2">
            <a:extLst>
              <a:ext uri="{FF2B5EF4-FFF2-40B4-BE49-F238E27FC236}">
                <a16:creationId xmlns:a16="http://schemas.microsoft.com/office/drawing/2014/main" id="{25777B02-1FC7-5E1C-D0B1-865D8C94097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0857" b="8383"/>
          <a:stretch/>
        </p:blipFill>
        <p:spPr bwMode="auto">
          <a:xfrm>
            <a:off x="5468292" y="783079"/>
            <a:ext cx="3112374" cy="252143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DC2BEB4E-16C5-CC7E-9CDD-3309E38F71B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038" t="17170" b="25665"/>
          <a:stretch/>
        </p:blipFill>
        <p:spPr bwMode="auto">
          <a:xfrm>
            <a:off x="5468292" y="3583244"/>
            <a:ext cx="3112374" cy="263698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a:extLst>
              <a:ext uri="{FF2B5EF4-FFF2-40B4-BE49-F238E27FC236}">
                <a16:creationId xmlns:a16="http://schemas.microsoft.com/office/drawing/2014/main" id="{7C165F2E-7872-66C7-AD39-3621875F97D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614"/>
          <a:stretch/>
        </p:blipFill>
        <p:spPr bwMode="auto">
          <a:xfrm>
            <a:off x="8801068" y="1783533"/>
            <a:ext cx="3207262" cy="443669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0CC2ACB1-5E1A-396C-49E4-2D4A38051C0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4422" b="27946"/>
          <a:stretch/>
        </p:blipFill>
        <p:spPr bwMode="auto">
          <a:xfrm>
            <a:off x="215406" y="2595541"/>
            <a:ext cx="5064945" cy="3216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00519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A94D37-2BE3-A91E-9893-2BC304AC9045}"/>
            </a:ext>
          </a:extLst>
        </p:cNvPr>
        <p:cNvGrpSpPr/>
        <p:nvPr/>
      </p:nvGrpSpPr>
      <p:grpSpPr>
        <a:xfrm>
          <a:off x="0" y="0"/>
          <a:ext cx="0" cy="0"/>
          <a:chOff x="0" y="0"/>
          <a:chExt cx="0" cy="0"/>
        </a:xfrm>
      </p:grpSpPr>
      <p:pic>
        <p:nvPicPr>
          <p:cNvPr id="6" name="Picture 5" descr="A screenshot of a computer&#10;&#10;Description automatically generated">
            <a:extLst>
              <a:ext uri="{FF2B5EF4-FFF2-40B4-BE49-F238E27FC236}">
                <a16:creationId xmlns:a16="http://schemas.microsoft.com/office/drawing/2014/main" id="{656870A1-7CD7-E839-8802-F0DF89B0251A}"/>
              </a:ext>
            </a:extLst>
          </p:cNvPr>
          <p:cNvPicPr>
            <a:picLocks noChangeAspect="1"/>
          </p:cNvPicPr>
          <p:nvPr/>
        </p:nvPicPr>
        <p:blipFill>
          <a:blip r:embed="rId3"/>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1293222D-A306-BDD6-4E52-E8B0FC8A29C5}"/>
              </a:ext>
            </a:extLst>
          </p:cNvPr>
          <p:cNvSpPr txBox="1"/>
          <p:nvPr/>
        </p:nvSpPr>
        <p:spPr>
          <a:xfrm>
            <a:off x="205661" y="863247"/>
            <a:ext cx="10515600" cy="707886"/>
          </a:xfrm>
          <a:prstGeom prst="rect">
            <a:avLst/>
          </a:prstGeom>
          <a:noFill/>
        </p:spPr>
        <p:txBody>
          <a:bodyPr wrap="square" rtlCol="0">
            <a:spAutoFit/>
          </a:bodyPr>
          <a:lstStyle/>
          <a:p>
            <a:r>
              <a:rPr lang="en-US" sz="4000" b="1" dirty="0">
                <a:solidFill>
                  <a:srgbClr val="542919"/>
                </a:solidFill>
              </a:rPr>
              <a:t>Structural Engineering Report</a:t>
            </a:r>
            <a:endParaRPr lang="en-US" b="1" dirty="0">
              <a:solidFill>
                <a:srgbClr val="542919"/>
              </a:solidFill>
              <a:latin typeface="Gill Sans" panose="020B0502020104020203" pitchFamily="34" charset="-79"/>
              <a:cs typeface="Gill Sans" panose="020B0502020104020203" pitchFamily="34" charset="-79"/>
            </a:endParaRPr>
          </a:p>
        </p:txBody>
      </p:sp>
      <p:sp>
        <p:nvSpPr>
          <p:cNvPr id="3" name="TextBox 2">
            <a:extLst>
              <a:ext uri="{FF2B5EF4-FFF2-40B4-BE49-F238E27FC236}">
                <a16:creationId xmlns:a16="http://schemas.microsoft.com/office/drawing/2014/main" id="{FEA45FB1-2543-6444-5C37-E300F419D5C5}"/>
              </a:ext>
            </a:extLst>
          </p:cNvPr>
          <p:cNvSpPr txBox="1"/>
          <p:nvPr/>
        </p:nvSpPr>
        <p:spPr>
          <a:xfrm>
            <a:off x="431683" y="1934720"/>
            <a:ext cx="5410317" cy="3939540"/>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400" dirty="0">
                <a:solidFill>
                  <a:srgbClr val="542919"/>
                </a:solidFill>
              </a:rPr>
              <a:t>Repair priorities:</a:t>
            </a:r>
          </a:p>
          <a:p>
            <a:pPr marL="285750" indent="-285750">
              <a:buFont typeface="Arial" panose="020B0604020202020204" pitchFamily="34" charset="0"/>
              <a:buChar char="•"/>
            </a:pPr>
            <a:endParaRPr lang="en-US" sz="2400" dirty="0">
              <a:solidFill>
                <a:srgbClr val="542919"/>
              </a:solidFill>
            </a:endParaRPr>
          </a:p>
          <a:p>
            <a:pPr marL="742950" lvl="1" indent="-285750">
              <a:buFont typeface="Arial" panose="020B0604020202020204" pitchFamily="34" charset="0"/>
              <a:buChar char="•"/>
            </a:pPr>
            <a:r>
              <a:rPr lang="en-US" sz="2400" dirty="0">
                <a:solidFill>
                  <a:srgbClr val="542919"/>
                </a:solidFill>
              </a:rPr>
              <a:t>Addressing the roof, with temporary repairs or a roof replacement.</a:t>
            </a:r>
          </a:p>
          <a:p>
            <a:pPr marL="742950" lvl="1" indent="-285750">
              <a:buFont typeface="Arial" panose="020B0604020202020204" pitchFamily="34" charset="0"/>
              <a:buChar char="•"/>
            </a:pPr>
            <a:endParaRPr lang="en-US" sz="2400" dirty="0">
              <a:solidFill>
                <a:srgbClr val="542919"/>
              </a:solidFill>
            </a:endParaRPr>
          </a:p>
          <a:p>
            <a:pPr marL="742950" lvl="1" indent="-285750">
              <a:buFont typeface="Arial" panose="020B0604020202020204" pitchFamily="34" charset="0"/>
              <a:buChar char="•"/>
            </a:pPr>
            <a:r>
              <a:rPr lang="en-US" sz="2400" dirty="0">
                <a:solidFill>
                  <a:srgbClr val="542919"/>
                </a:solidFill>
              </a:rPr>
              <a:t>Repair and/or replace the broken windows and doors.</a:t>
            </a:r>
          </a:p>
          <a:p>
            <a:pPr marL="742950" lvl="1" indent="-285750">
              <a:buFont typeface="Arial" panose="020B0604020202020204" pitchFamily="34" charset="0"/>
              <a:buChar char="•"/>
            </a:pPr>
            <a:endParaRPr lang="en-US" sz="2400" dirty="0">
              <a:solidFill>
                <a:srgbClr val="542919"/>
              </a:solidFill>
            </a:endParaRPr>
          </a:p>
          <a:p>
            <a:pPr marL="742950" lvl="1" indent="-285750">
              <a:buFont typeface="Arial" panose="020B0604020202020204" pitchFamily="34" charset="0"/>
              <a:buChar char="•"/>
            </a:pPr>
            <a:r>
              <a:rPr lang="en-US" sz="2400">
                <a:solidFill>
                  <a:srgbClr val="542919"/>
                </a:solidFill>
              </a:rPr>
              <a:t>Chimney Stack structural assessment</a:t>
            </a:r>
            <a:endParaRPr lang="en-US" sz="2400">
              <a:solidFill>
                <a:srgbClr val="542919"/>
              </a:solidFill>
              <a:ea typeface="Calibri"/>
              <a:cs typeface="Calibri"/>
            </a:endParaRPr>
          </a:p>
          <a:p>
            <a:r>
              <a:rPr lang="en-US" sz="1000" dirty="0">
                <a:solidFill>
                  <a:srgbClr val="542919"/>
                </a:solidFill>
              </a:rPr>
              <a:t> </a:t>
            </a:r>
          </a:p>
        </p:txBody>
      </p:sp>
      <p:pic>
        <p:nvPicPr>
          <p:cNvPr id="4" name="Picture 3" descr="A brick building with a tall tower and a brick chimney&#10;&#10;AI-generated content may be incorrect.">
            <a:extLst>
              <a:ext uri="{FF2B5EF4-FFF2-40B4-BE49-F238E27FC236}">
                <a16:creationId xmlns:a16="http://schemas.microsoft.com/office/drawing/2014/main" id="{404D35AD-7F06-8474-96ED-D1695272AC05}"/>
              </a:ext>
            </a:extLst>
          </p:cNvPr>
          <p:cNvPicPr>
            <a:picLocks noChangeAspect="1"/>
          </p:cNvPicPr>
          <p:nvPr/>
        </p:nvPicPr>
        <p:blipFill>
          <a:blip r:embed="rId4"/>
          <a:stretch>
            <a:fillRect/>
          </a:stretch>
        </p:blipFill>
        <p:spPr>
          <a:xfrm>
            <a:off x="6696841" y="1409700"/>
            <a:ext cx="4640317" cy="4813300"/>
          </a:xfrm>
          <a:prstGeom prst="rect">
            <a:avLst/>
          </a:prstGeom>
        </p:spPr>
      </p:pic>
    </p:spTree>
    <p:extLst>
      <p:ext uri="{BB962C8B-B14F-4D97-AF65-F5344CB8AC3E}">
        <p14:creationId xmlns:p14="http://schemas.microsoft.com/office/powerpoint/2010/main" val="32341075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04CF82-3CC9-5835-FC02-DAC28E98A3EE}"/>
            </a:ext>
          </a:extLst>
        </p:cNvPr>
        <p:cNvGrpSpPr/>
        <p:nvPr/>
      </p:nvGrpSpPr>
      <p:grpSpPr>
        <a:xfrm>
          <a:off x="0" y="0"/>
          <a:ext cx="0" cy="0"/>
          <a:chOff x="0" y="0"/>
          <a:chExt cx="0" cy="0"/>
        </a:xfrm>
      </p:grpSpPr>
      <p:pic>
        <p:nvPicPr>
          <p:cNvPr id="6" name="Picture 5" descr="A screenshot of a computer&#10;&#10;Description automatically generated">
            <a:extLst>
              <a:ext uri="{FF2B5EF4-FFF2-40B4-BE49-F238E27FC236}">
                <a16:creationId xmlns:a16="http://schemas.microsoft.com/office/drawing/2014/main" id="{F5CD56EF-18D9-0C42-57AD-4D355E11E32A}"/>
              </a:ext>
            </a:extLst>
          </p:cNvPr>
          <p:cNvPicPr>
            <a:picLocks noChangeAspect="1"/>
          </p:cNvPicPr>
          <p:nvPr/>
        </p:nvPicPr>
        <p:blipFill>
          <a:blip r:embed="rId3"/>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A5E298B6-FB3D-4E01-12D6-2CB984EC81EE}"/>
              </a:ext>
            </a:extLst>
          </p:cNvPr>
          <p:cNvSpPr txBox="1"/>
          <p:nvPr/>
        </p:nvSpPr>
        <p:spPr>
          <a:xfrm>
            <a:off x="205661" y="863247"/>
            <a:ext cx="10515600" cy="707886"/>
          </a:xfrm>
          <a:prstGeom prst="rect">
            <a:avLst/>
          </a:prstGeom>
          <a:noFill/>
        </p:spPr>
        <p:txBody>
          <a:bodyPr wrap="square" lIns="91440" tIns="45720" rIns="91440" bIns="45720" rtlCol="0" anchor="t">
            <a:spAutoFit/>
          </a:bodyPr>
          <a:lstStyle/>
          <a:p>
            <a:r>
              <a:rPr lang="en-US" sz="4000" b="1">
                <a:solidFill>
                  <a:srgbClr val="542919"/>
                </a:solidFill>
              </a:rPr>
              <a:t>Chimney Scans</a:t>
            </a:r>
            <a:endParaRPr lang="en-US" b="1" dirty="0">
              <a:solidFill>
                <a:srgbClr val="542919"/>
              </a:solidFill>
              <a:latin typeface="Gill Sans" panose="020B0502020104020203" pitchFamily="34" charset="-79"/>
              <a:cs typeface="Gill Sans" panose="020B0502020104020203" pitchFamily="34" charset="-79"/>
            </a:endParaRPr>
          </a:p>
        </p:txBody>
      </p:sp>
      <p:sp>
        <p:nvSpPr>
          <p:cNvPr id="3" name="TextBox 2">
            <a:extLst>
              <a:ext uri="{FF2B5EF4-FFF2-40B4-BE49-F238E27FC236}">
                <a16:creationId xmlns:a16="http://schemas.microsoft.com/office/drawing/2014/main" id="{B0268826-DC34-75E8-B090-62249A28AD95}"/>
              </a:ext>
            </a:extLst>
          </p:cNvPr>
          <p:cNvSpPr txBox="1"/>
          <p:nvPr/>
        </p:nvSpPr>
        <p:spPr>
          <a:xfrm>
            <a:off x="431683" y="1934720"/>
            <a:ext cx="4381617" cy="2831544"/>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400" dirty="0">
                <a:solidFill>
                  <a:srgbClr val="542919"/>
                </a:solidFill>
                <a:ea typeface="Calibri" panose="020F0502020204030204"/>
                <a:cs typeface="Calibri" panose="020F0502020204030204"/>
              </a:rPr>
              <a:t>Used </a:t>
            </a:r>
            <a:r>
              <a:rPr lang="en-US" sz="2400" dirty="0" err="1">
                <a:solidFill>
                  <a:srgbClr val="542919"/>
                </a:solidFill>
                <a:ea typeface="Calibri" panose="020F0502020204030204"/>
                <a:cs typeface="Calibri" panose="020F0502020204030204"/>
              </a:rPr>
              <a:t>GeoSLAM</a:t>
            </a:r>
            <a:r>
              <a:rPr lang="en-US" sz="2400" dirty="0">
                <a:solidFill>
                  <a:srgbClr val="542919"/>
                </a:solidFill>
                <a:ea typeface="Calibri" panose="020F0502020204030204"/>
                <a:cs typeface="Calibri" panose="020F0502020204030204"/>
              </a:rPr>
              <a:t> point clouds</a:t>
            </a:r>
            <a:endParaRPr lang="en-US" dirty="0"/>
          </a:p>
          <a:p>
            <a:pPr marL="285750" indent="-285750">
              <a:buFont typeface="Arial" panose="020B0604020202020204" pitchFamily="34" charset="0"/>
              <a:buChar char="•"/>
            </a:pPr>
            <a:r>
              <a:rPr lang="en-US" sz="2400">
                <a:solidFill>
                  <a:srgbClr val="542919"/>
                </a:solidFill>
                <a:ea typeface="Calibri"/>
                <a:cs typeface="Calibri"/>
              </a:rPr>
              <a:t>Report/Scan Conclusions:</a:t>
            </a:r>
            <a:endParaRPr lang="en-US" sz="2400" dirty="0">
              <a:solidFill>
                <a:srgbClr val="542919"/>
              </a:solidFill>
            </a:endParaRPr>
          </a:p>
          <a:p>
            <a:pPr marL="742950" lvl="1" indent="-285750">
              <a:buFont typeface="Arial" panose="020B0604020202020204" pitchFamily="34" charset="0"/>
              <a:buChar char="•"/>
            </a:pPr>
            <a:r>
              <a:rPr lang="en-US" sz="2400" dirty="0">
                <a:solidFill>
                  <a:srgbClr val="542919"/>
                </a:solidFill>
                <a:ea typeface="Calibri"/>
                <a:cs typeface="Calibri"/>
              </a:rPr>
              <a:t>Gave indications that the base is </a:t>
            </a:r>
            <a:r>
              <a:rPr lang="en-US" sz="2400">
                <a:solidFill>
                  <a:srgbClr val="542919"/>
                </a:solidFill>
                <a:ea typeface="Calibri"/>
                <a:cs typeface="Calibri"/>
              </a:rPr>
              <a:t>solid, but limi</a:t>
            </a:r>
            <a:r>
              <a:rPr lang="en-US" sz="2400">
                <a:solidFill>
                  <a:srgbClr val="542919"/>
                </a:solidFill>
              </a:rPr>
              <a:t>ted how high we could go</a:t>
            </a:r>
            <a:endParaRPr lang="en-US" sz="2400" dirty="0">
              <a:solidFill>
                <a:srgbClr val="542919"/>
              </a:solidFill>
            </a:endParaRPr>
          </a:p>
          <a:p>
            <a:pPr marL="742950" lvl="1" indent="-285750">
              <a:buFont typeface="Arial" panose="020B0604020202020204" pitchFamily="34" charset="0"/>
              <a:buChar char="•"/>
            </a:pPr>
            <a:endParaRPr lang="en-US" sz="2400" dirty="0">
              <a:solidFill>
                <a:srgbClr val="542919"/>
              </a:solidFill>
            </a:endParaRPr>
          </a:p>
          <a:p>
            <a:pPr marL="742950" lvl="1" indent="-285750">
              <a:buFont typeface="Arial" panose="020B0604020202020204" pitchFamily="34" charset="0"/>
              <a:buChar char="•"/>
            </a:pPr>
            <a:r>
              <a:rPr lang="en-US" sz="2400">
                <a:solidFill>
                  <a:srgbClr val="542919"/>
                </a:solidFill>
              </a:rPr>
              <a:t>Inconclusive</a:t>
            </a:r>
            <a:endParaRPr lang="en-US" sz="2400">
              <a:solidFill>
                <a:srgbClr val="542919"/>
              </a:solidFill>
              <a:ea typeface="Calibri"/>
              <a:cs typeface="Calibri"/>
            </a:endParaRPr>
          </a:p>
          <a:p>
            <a:r>
              <a:rPr lang="en-US" sz="1000" dirty="0">
                <a:solidFill>
                  <a:srgbClr val="542919"/>
                </a:solidFill>
              </a:rPr>
              <a:t> </a:t>
            </a:r>
          </a:p>
        </p:txBody>
      </p:sp>
      <p:pic>
        <p:nvPicPr>
          <p:cNvPr id="5" name="Picture 4" descr="A tablet with a screen on it&#10;&#10;AI-generated content may be incorrect.">
            <a:extLst>
              <a:ext uri="{FF2B5EF4-FFF2-40B4-BE49-F238E27FC236}">
                <a16:creationId xmlns:a16="http://schemas.microsoft.com/office/drawing/2014/main" id="{4BEE9281-5AF0-3685-7989-2C99A510DB3C}"/>
              </a:ext>
            </a:extLst>
          </p:cNvPr>
          <p:cNvPicPr>
            <a:picLocks noChangeAspect="1"/>
          </p:cNvPicPr>
          <p:nvPr/>
        </p:nvPicPr>
        <p:blipFill>
          <a:blip r:embed="rId4"/>
          <a:stretch>
            <a:fillRect/>
          </a:stretch>
        </p:blipFill>
        <p:spPr>
          <a:xfrm>
            <a:off x="8121650" y="1222375"/>
            <a:ext cx="3860800" cy="3003550"/>
          </a:xfrm>
          <a:prstGeom prst="rect">
            <a:avLst/>
          </a:prstGeom>
        </p:spPr>
      </p:pic>
      <p:pic>
        <p:nvPicPr>
          <p:cNvPr id="7" name="Picture 6" descr="A person holding a tablet&#10;&#10;AI-generated content may be incorrect.">
            <a:extLst>
              <a:ext uri="{FF2B5EF4-FFF2-40B4-BE49-F238E27FC236}">
                <a16:creationId xmlns:a16="http://schemas.microsoft.com/office/drawing/2014/main" id="{9B2EC972-B680-26E2-037E-D458F06FFF45}"/>
              </a:ext>
            </a:extLst>
          </p:cNvPr>
          <p:cNvPicPr>
            <a:picLocks noChangeAspect="1"/>
          </p:cNvPicPr>
          <p:nvPr/>
        </p:nvPicPr>
        <p:blipFill>
          <a:blip r:embed="rId5"/>
          <a:stretch>
            <a:fillRect/>
          </a:stretch>
        </p:blipFill>
        <p:spPr>
          <a:xfrm>
            <a:off x="4812782" y="3429000"/>
            <a:ext cx="3023637" cy="3175000"/>
          </a:xfrm>
          <a:prstGeom prst="rect">
            <a:avLst/>
          </a:prstGeom>
        </p:spPr>
      </p:pic>
      <p:pic>
        <p:nvPicPr>
          <p:cNvPr id="8" name="Picture 7" descr="A telephone pole with a person flying in the air&#10;&#10;AI-generated content may be incorrect.">
            <a:extLst>
              <a:ext uri="{FF2B5EF4-FFF2-40B4-BE49-F238E27FC236}">
                <a16:creationId xmlns:a16="http://schemas.microsoft.com/office/drawing/2014/main" id="{800EE759-02EF-B6E3-C77C-E16949255BD5}"/>
              </a:ext>
            </a:extLst>
          </p:cNvPr>
          <p:cNvPicPr>
            <a:picLocks noChangeAspect="1"/>
          </p:cNvPicPr>
          <p:nvPr/>
        </p:nvPicPr>
        <p:blipFill>
          <a:blip r:embed="rId6"/>
          <a:stretch>
            <a:fillRect/>
          </a:stretch>
        </p:blipFill>
        <p:spPr>
          <a:xfrm>
            <a:off x="5027613" y="868362"/>
            <a:ext cx="2606675" cy="1844675"/>
          </a:xfrm>
          <a:prstGeom prst="rect">
            <a:avLst/>
          </a:prstGeom>
        </p:spPr>
      </p:pic>
    </p:spTree>
    <p:extLst>
      <p:ext uri="{BB962C8B-B14F-4D97-AF65-F5344CB8AC3E}">
        <p14:creationId xmlns:p14="http://schemas.microsoft.com/office/powerpoint/2010/main" val="36307858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EB0F3D-7368-C4CE-A4F8-696D9059C9A8}"/>
            </a:ext>
          </a:extLst>
        </p:cNvPr>
        <p:cNvGrpSpPr/>
        <p:nvPr/>
      </p:nvGrpSpPr>
      <p:grpSpPr>
        <a:xfrm>
          <a:off x="0" y="0"/>
          <a:ext cx="0" cy="0"/>
          <a:chOff x="0" y="0"/>
          <a:chExt cx="0" cy="0"/>
        </a:xfrm>
      </p:grpSpPr>
      <p:pic>
        <p:nvPicPr>
          <p:cNvPr id="6" name="Picture 5" descr="A screenshot of a computer&#10;&#10;Description automatically generated">
            <a:extLst>
              <a:ext uri="{FF2B5EF4-FFF2-40B4-BE49-F238E27FC236}">
                <a16:creationId xmlns:a16="http://schemas.microsoft.com/office/drawing/2014/main" id="{A6C3F7D9-5A7E-293D-F4DB-7F2B3D2763E0}"/>
              </a:ext>
            </a:extLst>
          </p:cNvPr>
          <p:cNvPicPr>
            <a:picLocks noChangeAspect="1"/>
          </p:cNvPicPr>
          <p:nvPr/>
        </p:nvPicPr>
        <p:blipFill>
          <a:blip r:embed="rId3"/>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91F59E4B-0A2E-D3E6-6DE3-3EEBCDA314BE}"/>
              </a:ext>
            </a:extLst>
          </p:cNvPr>
          <p:cNvSpPr txBox="1"/>
          <p:nvPr/>
        </p:nvSpPr>
        <p:spPr>
          <a:xfrm>
            <a:off x="205661" y="863247"/>
            <a:ext cx="10515600" cy="707886"/>
          </a:xfrm>
          <a:prstGeom prst="rect">
            <a:avLst/>
          </a:prstGeom>
          <a:noFill/>
        </p:spPr>
        <p:txBody>
          <a:bodyPr wrap="square" lIns="91440" tIns="45720" rIns="91440" bIns="45720" rtlCol="0" anchor="t">
            <a:spAutoFit/>
          </a:bodyPr>
          <a:lstStyle/>
          <a:p>
            <a:r>
              <a:rPr lang="en-US" sz="4000" b="1">
                <a:solidFill>
                  <a:srgbClr val="542919"/>
                </a:solidFill>
              </a:rPr>
              <a:t>Phase II Site Assessment Results</a:t>
            </a:r>
            <a:endParaRPr lang="en-US" b="1" dirty="0">
              <a:solidFill>
                <a:srgbClr val="542919"/>
              </a:solidFill>
              <a:latin typeface="Gill Sans" panose="020B0502020104020203" pitchFamily="34" charset="-79"/>
              <a:cs typeface="Gill Sans" panose="020B0502020104020203" pitchFamily="34" charset="-79"/>
            </a:endParaRPr>
          </a:p>
        </p:txBody>
      </p:sp>
      <p:sp>
        <p:nvSpPr>
          <p:cNvPr id="3" name="TextBox 2">
            <a:extLst>
              <a:ext uri="{FF2B5EF4-FFF2-40B4-BE49-F238E27FC236}">
                <a16:creationId xmlns:a16="http://schemas.microsoft.com/office/drawing/2014/main" id="{C77D787A-FECC-DA2A-017E-72FE9826FC8A}"/>
              </a:ext>
            </a:extLst>
          </p:cNvPr>
          <p:cNvSpPr txBox="1"/>
          <p:nvPr/>
        </p:nvSpPr>
        <p:spPr>
          <a:xfrm>
            <a:off x="-117" y="1718820"/>
            <a:ext cx="6375517" cy="4678204"/>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400">
                <a:solidFill>
                  <a:srgbClr val="542919"/>
                </a:solidFill>
              </a:rPr>
              <a:t>Soils surrounding 201:</a:t>
            </a:r>
          </a:p>
          <a:p>
            <a:pPr marL="742950" lvl="1" indent="-285750">
              <a:buFont typeface="Arial" panose="020B0604020202020204" pitchFamily="34" charset="0"/>
              <a:buChar char="•"/>
            </a:pPr>
            <a:r>
              <a:rPr lang="en-US" sz="2400">
                <a:solidFill>
                  <a:srgbClr val="542919"/>
                </a:solidFill>
              </a:rPr>
              <a:t>ORO, DRO, and GRO found in soils</a:t>
            </a:r>
            <a:endParaRPr lang="en-US" sz="2400">
              <a:solidFill>
                <a:srgbClr val="542919"/>
              </a:solidFill>
              <a:ea typeface="Calibri"/>
              <a:cs typeface="Calibri"/>
            </a:endParaRPr>
          </a:p>
          <a:p>
            <a:pPr marL="742950" lvl="1" indent="-285750">
              <a:buFont typeface="Arial" panose="020B0604020202020204" pitchFamily="34" charset="0"/>
              <a:buChar char="•"/>
            </a:pPr>
            <a:r>
              <a:rPr lang="en-US" sz="2400">
                <a:solidFill>
                  <a:srgbClr val="542919"/>
                </a:solidFill>
                <a:ea typeface="Calibri"/>
                <a:cs typeface="Calibri"/>
              </a:rPr>
              <a:t>Benzene (VOCs) in soils</a:t>
            </a:r>
            <a:endParaRPr lang="en-US" sz="2400" dirty="0">
              <a:solidFill>
                <a:srgbClr val="542919"/>
              </a:solidFill>
              <a:ea typeface="Calibri"/>
              <a:cs typeface="Calibri"/>
            </a:endParaRPr>
          </a:p>
          <a:p>
            <a:pPr marL="742950" lvl="1" indent="-285750">
              <a:buFont typeface="Arial" panose="020B0604020202020204" pitchFamily="34" charset="0"/>
              <a:buChar char="•"/>
            </a:pPr>
            <a:r>
              <a:rPr lang="en-US" sz="2400">
                <a:solidFill>
                  <a:srgbClr val="542919"/>
                </a:solidFill>
              </a:rPr>
              <a:t>Benzene and other VOCs in groundwater</a:t>
            </a:r>
            <a:endParaRPr lang="en-US" sz="2400">
              <a:solidFill>
                <a:srgbClr val="542919"/>
              </a:solidFill>
              <a:ea typeface="Calibri"/>
              <a:cs typeface="Calibri"/>
            </a:endParaRPr>
          </a:p>
          <a:p>
            <a:pPr marL="742950" lvl="1" indent="-285750">
              <a:buFont typeface="Arial" panose="020B0604020202020204" pitchFamily="34" charset="0"/>
              <a:buChar char="•"/>
            </a:pPr>
            <a:endParaRPr lang="en-US" sz="2400" dirty="0">
              <a:solidFill>
                <a:srgbClr val="542919"/>
              </a:solidFill>
            </a:endParaRPr>
          </a:p>
          <a:p>
            <a:pPr marL="285750" indent="-285750">
              <a:buFont typeface="Arial" panose="020B0604020202020204" pitchFamily="34" charset="0"/>
              <a:buChar char="•"/>
            </a:pPr>
            <a:r>
              <a:rPr lang="en-US" sz="2400" dirty="0">
                <a:solidFill>
                  <a:srgbClr val="542919"/>
                </a:solidFill>
              </a:rPr>
              <a:t>Asbestos/LBP </a:t>
            </a:r>
            <a:r>
              <a:rPr lang="en-US" sz="2400">
                <a:solidFill>
                  <a:srgbClr val="542919"/>
                </a:solidFill>
              </a:rPr>
              <a:t>Inspections</a:t>
            </a:r>
            <a:endParaRPr lang="en-US" sz="2400">
              <a:solidFill>
                <a:srgbClr val="542919"/>
              </a:solidFill>
              <a:ea typeface="Calibri" panose="020F0502020204030204"/>
              <a:cs typeface="Calibri" panose="020F0502020204030204"/>
            </a:endParaRPr>
          </a:p>
          <a:p>
            <a:pPr marL="742950" lvl="1" indent="-285750">
              <a:buFont typeface="Arial" panose="020B0604020202020204" pitchFamily="34" charset="0"/>
              <a:buChar char="•"/>
            </a:pPr>
            <a:r>
              <a:rPr lang="en-US" sz="2400" dirty="0">
                <a:solidFill>
                  <a:srgbClr val="542919"/>
                </a:solidFill>
                <a:ea typeface="Calibri" panose="020F0502020204030204"/>
                <a:cs typeface="Calibri" panose="020F0502020204030204"/>
              </a:rPr>
              <a:t>Friable asbestos found in interstitial areas, areas prior abatements </a:t>
            </a:r>
            <a:r>
              <a:rPr lang="en-US" sz="2400">
                <a:solidFill>
                  <a:srgbClr val="542919"/>
                </a:solidFill>
                <a:ea typeface="Calibri" panose="020F0502020204030204"/>
                <a:cs typeface="Calibri" panose="020F0502020204030204"/>
              </a:rPr>
              <a:t>could not reach. </a:t>
            </a:r>
          </a:p>
          <a:p>
            <a:pPr marL="1200150" lvl="2" indent="-285750">
              <a:buFont typeface="Wingdings" panose="020B0604020202020204" pitchFamily="34" charset="0"/>
              <a:buChar char="§"/>
            </a:pPr>
            <a:r>
              <a:rPr lang="en-US" sz="2400">
                <a:solidFill>
                  <a:srgbClr val="542919"/>
                </a:solidFill>
                <a:ea typeface="Calibri" panose="020F0502020204030204"/>
                <a:cs typeface="Calibri" panose="020F0502020204030204"/>
              </a:rPr>
              <a:t>(Photo) These areas are now exposed. </a:t>
            </a:r>
          </a:p>
          <a:p>
            <a:pPr marL="742950" lvl="1" indent="-285750">
              <a:buFont typeface="Arial" panose="020B0604020202020204" pitchFamily="34" charset="0"/>
              <a:buChar char="•"/>
            </a:pPr>
            <a:r>
              <a:rPr lang="en-US" sz="2400">
                <a:solidFill>
                  <a:srgbClr val="542919"/>
                </a:solidFill>
                <a:ea typeface="Calibri" panose="020F0502020204030204"/>
                <a:cs typeface="Calibri" panose="020F0502020204030204"/>
              </a:rPr>
              <a:t>Lead-based paint in poor condition throughout </a:t>
            </a:r>
          </a:p>
          <a:p>
            <a:r>
              <a:rPr lang="en-US" sz="1000" dirty="0">
                <a:solidFill>
                  <a:srgbClr val="542919"/>
                </a:solidFill>
              </a:rPr>
              <a:t> </a:t>
            </a:r>
          </a:p>
        </p:txBody>
      </p:sp>
      <p:pic>
        <p:nvPicPr>
          <p:cNvPr id="4" name="Picture 3">
            <a:extLst>
              <a:ext uri="{FF2B5EF4-FFF2-40B4-BE49-F238E27FC236}">
                <a16:creationId xmlns:a16="http://schemas.microsoft.com/office/drawing/2014/main" id="{6605BBE7-56BD-9EA8-F276-88E1DC358405}"/>
              </a:ext>
            </a:extLst>
          </p:cNvPr>
          <p:cNvPicPr>
            <a:picLocks noChangeAspect="1"/>
          </p:cNvPicPr>
          <p:nvPr/>
        </p:nvPicPr>
        <p:blipFill>
          <a:blip r:embed="rId4"/>
          <a:stretch>
            <a:fillRect/>
          </a:stretch>
        </p:blipFill>
        <p:spPr>
          <a:xfrm>
            <a:off x="6371575" y="1460500"/>
            <a:ext cx="4770149" cy="4775200"/>
          </a:xfrm>
          <a:prstGeom prst="rect">
            <a:avLst/>
          </a:prstGeom>
        </p:spPr>
      </p:pic>
    </p:spTree>
    <p:extLst>
      <p:ext uri="{BB962C8B-B14F-4D97-AF65-F5344CB8AC3E}">
        <p14:creationId xmlns:p14="http://schemas.microsoft.com/office/powerpoint/2010/main" val="2314565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2FF4C7-1C6B-ADA9-D8F4-3DC6B8F45333}"/>
            </a:ext>
          </a:extLst>
        </p:cNvPr>
        <p:cNvGrpSpPr/>
        <p:nvPr/>
      </p:nvGrpSpPr>
      <p:grpSpPr>
        <a:xfrm>
          <a:off x="0" y="0"/>
          <a:ext cx="0" cy="0"/>
          <a:chOff x="0" y="0"/>
          <a:chExt cx="0" cy="0"/>
        </a:xfrm>
      </p:grpSpPr>
      <p:pic>
        <p:nvPicPr>
          <p:cNvPr id="6" name="Picture 5" descr="A screenshot of a computer&#10;&#10;Description automatically generated">
            <a:extLst>
              <a:ext uri="{FF2B5EF4-FFF2-40B4-BE49-F238E27FC236}">
                <a16:creationId xmlns:a16="http://schemas.microsoft.com/office/drawing/2014/main" id="{432F6B1E-4998-CBBF-1897-562AF1E5E7CE}"/>
              </a:ext>
            </a:extLst>
          </p:cNvPr>
          <p:cNvPicPr>
            <a:picLocks noChangeAspect="1"/>
          </p:cNvPicPr>
          <p:nvPr/>
        </p:nvPicPr>
        <p:blipFill>
          <a:blip r:embed="rId3"/>
          <a:stretch>
            <a:fillRect/>
          </a:stretch>
        </p:blipFill>
        <p:spPr>
          <a:xfrm>
            <a:off x="0" y="0"/>
            <a:ext cx="12192000" cy="6858000"/>
          </a:xfrm>
          <a:prstGeom prst="rect">
            <a:avLst/>
          </a:prstGeom>
        </p:spPr>
      </p:pic>
      <p:sp>
        <p:nvSpPr>
          <p:cNvPr id="7" name="Title 6">
            <a:extLst>
              <a:ext uri="{FF2B5EF4-FFF2-40B4-BE49-F238E27FC236}">
                <a16:creationId xmlns:a16="http://schemas.microsoft.com/office/drawing/2014/main" id="{040D3912-E524-30DB-5F36-2DFBA5D72518}"/>
              </a:ext>
            </a:extLst>
          </p:cNvPr>
          <p:cNvSpPr>
            <a:spLocks noGrp="1"/>
          </p:cNvSpPr>
          <p:nvPr>
            <p:ph type="title"/>
          </p:nvPr>
        </p:nvSpPr>
        <p:spPr>
          <a:xfrm>
            <a:off x="759372" y="610366"/>
            <a:ext cx="10515600" cy="1325563"/>
          </a:xfrm>
        </p:spPr>
        <p:txBody>
          <a:bodyPr>
            <a:normAutofit/>
          </a:bodyPr>
          <a:lstStyle/>
          <a:p>
            <a:r>
              <a:rPr lang="en-US" sz="4000" b="1">
                <a:solidFill>
                  <a:srgbClr val="542919"/>
                </a:solidFill>
                <a:latin typeface="Calibri"/>
                <a:ea typeface="Calibri"/>
                <a:cs typeface="Calibri"/>
              </a:rPr>
              <a:t>Conclusions and Pivot Approach</a:t>
            </a:r>
          </a:p>
        </p:txBody>
      </p:sp>
      <p:sp>
        <p:nvSpPr>
          <p:cNvPr id="9" name="Content Placeholder 8">
            <a:extLst>
              <a:ext uri="{FF2B5EF4-FFF2-40B4-BE49-F238E27FC236}">
                <a16:creationId xmlns:a16="http://schemas.microsoft.com/office/drawing/2014/main" id="{DF9A7B60-2421-0AAA-B72B-612FE0948658}"/>
              </a:ext>
            </a:extLst>
          </p:cNvPr>
          <p:cNvSpPr>
            <a:spLocks noGrp="1"/>
          </p:cNvSpPr>
          <p:nvPr>
            <p:ph sz="half" idx="1"/>
          </p:nvPr>
        </p:nvSpPr>
        <p:spPr/>
        <p:txBody>
          <a:bodyPr vert="horz" lIns="91440" tIns="45720" rIns="91440" bIns="45720" rtlCol="0" anchor="t">
            <a:normAutofit/>
          </a:bodyPr>
          <a:lstStyle/>
          <a:p>
            <a:r>
              <a:rPr lang="en-US" dirty="0">
                <a:solidFill>
                  <a:srgbClr val="542919"/>
                </a:solidFill>
                <a:ea typeface="Calibri"/>
                <a:cs typeface="Calibri"/>
              </a:rPr>
              <a:t>Separate out soils/groundwater to be addressed with FY25/26 </a:t>
            </a:r>
            <a:r>
              <a:rPr lang="en-US">
                <a:solidFill>
                  <a:srgbClr val="542919"/>
                </a:solidFill>
                <a:ea typeface="Calibri"/>
                <a:cs typeface="Calibri"/>
              </a:rPr>
              <a:t>BIL funding </a:t>
            </a:r>
            <a:endParaRPr lang="en-US" dirty="0">
              <a:solidFill>
                <a:srgbClr val="542919"/>
              </a:solidFill>
              <a:ea typeface="Calibri"/>
              <a:cs typeface="Calibri"/>
            </a:endParaRPr>
          </a:p>
          <a:p>
            <a:pPr lvl="1">
              <a:buFont typeface="Courier New" panose="020B0604020202020204" pitchFamily="34" charset="0"/>
              <a:buChar char="o"/>
            </a:pPr>
            <a:r>
              <a:rPr lang="en-US">
                <a:solidFill>
                  <a:srgbClr val="542919"/>
                </a:solidFill>
                <a:ea typeface="Calibri"/>
                <a:cs typeface="Calibri"/>
              </a:rPr>
              <a:t>Previously aligned for OTIH</a:t>
            </a:r>
            <a:endParaRPr lang="en-US" dirty="0">
              <a:solidFill>
                <a:srgbClr val="542919"/>
              </a:solidFill>
              <a:ea typeface="Calibri"/>
              <a:cs typeface="Calibri"/>
            </a:endParaRPr>
          </a:p>
          <a:p>
            <a:pPr lvl="1">
              <a:buFont typeface="Courier New" panose="020B0604020202020204" pitchFamily="34" charset="0"/>
              <a:buChar char="o"/>
            </a:pPr>
            <a:r>
              <a:rPr lang="en-US" dirty="0">
                <a:solidFill>
                  <a:srgbClr val="542919"/>
                </a:solidFill>
                <a:ea typeface="Calibri"/>
                <a:cs typeface="Calibri"/>
              </a:rPr>
              <a:t>Conceptual Site Model investigation would not </a:t>
            </a:r>
            <a:r>
              <a:rPr lang="en-US">
                <a:solidFill>
                  <a:srgbClr val="542919"/>
                </a:solidFill>
                <a:ea typeface="Calibri"/>
                <a:cs typeface="Calibri"/>
              </a:rPr>
              <a:t>align with timeline of Multipurpose completion date of Sept. 2027</a:t>
            </a:r>
            <a:endParaRPr lang="en-US" dirty="0">
              <a:solidFill>
                <a:srgbClr val="542919"/>
              </a:solidFill>
              <a:ea typeface="Calibri"/>
              <a:cs typeface="Calibri"/>
            </a:endParaRPr>
          </a:p>
          <a:p>
            <a:r>
              <a:rPr lang="en-US">
                <a:solidFill>
                  <a:srgbClr val="542919"/>
                </a:solidFill>
                <a:ea typeface="Calibri"/>
                <a:cs typeface="Calibri"/>
              </a:rPr>
              <a:t>Move forward with asbestos and lead-based paint abatements in building. </a:t>
            </a:r>
            <a:endParaRPr lang="en-US" dirty="0">
              <a:solidFill>
                <a:srgbClr val="542919"/>
              </a:solidFill>
              <a:ea typeface="Calibri"/>
              <a:cs typeface="Calibri"/>
            </a:endParaRPr>
          </a:p>
          <a:p>
            <a:endParaRPr lang="en-US" dirty="0">
              <a:ea typeface="Calibri"/>
              <a:cs typeface="Calibri"/>
            </a:endParaRPr>
          </a:p>
        </p:txBody>
      </p:sp>
      <p:pic>
        <p:nvPicPr>
          <p:cNvPr id="2" name="Picture 1" descr="A person in a room with a bed&#10;&#10;AI-generated content may be incorrect.">
            <a:extLst>
              <a:ext uri="{FF2B5EF4-FFF2-40B4-BE49-F238E27FC236}">
                <a16:creationId xmlns:a16="http://schemas.microsoft.com/office/drawing/2014/main" id="{9F28B022-3BC4-A456-1C16-F4122FB86DAA}"/>
              </a:ext>
            </a:extLst>
          </p:cNvPr>
          <p:cNvPicPr>
            <a:picLocks noChangeAspect="1"/>
          </p:cNvPicPr>
          <p:nvPr/>
        </p:nvPicPr>
        <p:blipFill>
          <a:blip r:embed="rId4"/>
          <a:stretch>
            <a:fillRect/>
          </a:stretch>
        </p:blipFill>
        <p:spPr>
          <a:xfrm>
            <a:off x="6361113" y="1719262"/>
            <a:ext cx="5426075" cy="3940175"/>
          </a:xfrm>
          <a:prstGeom prst="rect">
            <a:avLst/>
          </a:prstGeom>
        </p:spPr>
      </p:pic>
    </p:spTree>
    <p:extLst>
      <p:ext uri="{BB962C8B-B14F-4D97-AF65-F5344CB8AC3E}">
        <p14:creationId xmlns:p14="http://schemas.microsoft.com/office/powerpoint/2010/main" val="22475768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17D393-5122-1A04-FCA9-1B5015865216}"/>
            </a:ext>
          </a:extLst>
        </p:cNvPr>
        <p:cNvGrpSpPr/>
        <p:nvPr/>
      </p:nvGrpSpPr>
      <p:grpSpPr>
        <a:xfrm>
          <a:off x="0" y="0"/>
          <a:ext cx="0" cy="0"/>
          <a:chOff x="0" y="0"/>
          <a:chExt cx="0" cy="0"/>
        </a:xfrm>
      </p:grpSpPr>
      <p:pic>
        <p:nvPicPr>
          <p:cNvPr id="6" name="Picture 5" descr="A screenshot of a computer&#10;&#10;Description automatically generated">
            <a:extLst>
              <a:ext uri="{FF2B5EF4-FFF2-40B4-BE49-F238E27FC236}">
                <a16:creationId xmlns:a16="http://schemas.microsoft.com/office/drawing/2014/main" id="{A422832E-4CAD-57D4-AC32-F649FA256780}"/>
              </a:ext>
            </a:extLst>
          </p:cNvPr>
          <p:cNvPicPr>
            <a:picLocks noChangeAspect="1"/>
          </p:cNvPicPr>
          <p:nvPr/>
        </p:nvPicPr>
        <p:blipFill>
          <a:blip r:embed="rId3"/>
          <a:stretch>
            <a:fillRect/>
          </a:stretch>
        </p:blipFill>
        <p:spPr>
          <a:xfrm>
            <a:off x="0" y="0"/>
            <a:ext cx="12192000" cy="6858000"/>
          </a:xfrm>
          <a:prstGeom prst="rect">
            <a:avLst/>
          </a:prstGeom>
        </p:spPr>
      </p:pic>
      <p:sp>
        <p:nvSpPr>
          <p:cNvPr id="7" name="Title 6">
            <a:extLst>
              <a:ext uri="{FF2B5EF4-FFF2-40B4-BE49-F238E27FC236}">
                <a16:creationId xmlns:a16="http://schemas.microsoft.com/office/drawing/2014/main" id="{9F8EADD5-D848-3589-D85B-62954892D9B0}"/>
              </a:ext>
            </a:extLst>
          </p:cNvPr>
          <p:cNvSpPr>
            <a:spLocks noGrp="1"/>
          </p:cNvSpPr>
          <p:nvPr>
            <p:ph type="title"/>
          </p:nvPr>
        </p:nvSpPr>
        <p:spPr>
          <a:xfrm>
            <a:off x="759372" y="610366"/>
            <a:ext cx="10515600" cy="1325563"/>
          </a:xfrm>
        </p:spPr>
        <p:txBody>
          <a:bodyPr>
            <a:normAutofit/>
          </a:bodyPr>
          <a:lstStyle/>
          <a:p>
            <a:r>
              <a:rPr lang="en-US" sz="4000" b="1">
                <a:solidFill>
                  <a:srgbClr val="542919"/>
                </a:solidFill>
                <a:latin typeface="Calibri"/>
                <a:ea typeface="Calibri"/>
                <a:cs typeface="Calibri"/>
              </a:rPr>
              <a:t>PIT Re-engagement</a:t>
            </a:r>
          </a:p>
        </p:txBody>
      </p:sp>
      <p:sp>
        <p:nvSpPr>
          <p:cNvPr id="9" name="Content Placeholder 8">
            <a:extLst>
              <a:ext uri="{FF2B5EF4-FFF2-40B4-BE49-F238E27FC236}">
                <a16:creationId xmlns:a16="http://schemas.microsoft.com/office/drawing/2014/main" id="{C2CAAEB1-0F6A-8C59-4E5F-6DB7CF090ACA}"/>
              </a:ext>
            </a:extLst>
          </p:cNvPr>
          <p:cNvSpPr>
            <a:spLocks noGrp="1"/>
          </p:cNvSpPr>
          <p:nvPr>
            <p:ph sz="half" idx="1"/>
          </p:nvPr>
        </p:nvSpPr>
        <p:spPr>
          <a:xfrm>
            <a:off x="368300" y="1711325"/>
            <a:ext cx="5651500" cy="4465638"/>
          </a:xfrm>
        </p:spPr>
        <p:txBody>
          <a:bodyPr vert="horz" lIns="91440" tIns="45720" rIns="91440" bIns="45720" rtlCol="0" anchor="t">
            <a:normAutofit lnSpcReduction="10000"/>
          </a:bodyPr>
          <a:lstStyle/>
          <a:p>
            <a:r>
              <a:rPr lang="en-US">
                <a:solidFill>
                  <a:srgbClr val="542919"/>
                </a:solidFill>
                <a:ea typeface="Calibri"/>
                <a:cs typeface="Calibri"/>
              </a:rPr>
              <a:t>Community Outreach through Historic Preservation community meetings and collection of stories</a:t>
            </a:r>
            <a:endParaRPr lang="en-US" dirty="0">
              <a:solidFill>
                <a:srgbClr val="542919"/>
              </a:solidFill>
              <a:ea typeface="Calibri"/>
              <a:cs typeface="Calibri"/>
            </a:endParaRPr>
          </a:p>
          <a:p>
            <a:pPr lvl="1">
              <a:buFont typeface="Courier New" panose="020B0604020202020204" pitchFamily="34" charset="0"/>
              <a:buChar char="o"/>
            </a:pPr>
            <a:r>
              <a:rPr lang="en-US">
                <a:solidFill>
                  <a:srgbClr val="542919"/>
                </a:solidFill>
                <a:ea typeface="Calibri"/>
                <a:cs typeface="Calibri"/>
              </a:rPr>
              <a:t>Collecting stories of community experiences at or of the Old Hospital-still in planning stages</a:t>
            </a:r>
            <a:endParaRPr lang="en-US" dirty="0">
              <a:solidFill>
                <a:srgbClr val="542919"/>
              </a:solidFill>
              <a:ea typeface="Calibri"/>
              <a:cs typeface="Calibri"/>
            </a:endParaRPr>
          </a:p>
          <a:p>
            <a:pPr lvl="1">
              <a:buFont typeface="Courier New" panose="020B0604020202020204" pitchFamily="34" charset="0"/>
              <a:buChar char="o"/>
            </a:pPr>
            <a:r>
              <a:rPr lang="en-US">
                <a:solidFill>
                  <a:srgbClr val="542919"/>
                </a:solidFill>
                <a:ea typeface="Calibri"/>
                <a:cs typeface="Calibri"/>
              </a:rPr>
              <a:t>Both virtual and in-person avenues</a:t>
            </a:r>
            <a:endParaRPr lang="en-US" dirty="0">
              <a:solidFill>
                <a:srgbClr val="542919"/>
              </a:solidFill>
              <a:ea typeface="Calibri"/>
              <a:cs typeface="Calibri"/>
            </a:endParaRPr>
          </a:p>
          <a:p>
            <a:pPr lvl="1">
              <a:buFont typeface="Courier New" panose="020B0604020202020204" pitchFamily="34" charset="0"/>
              <a:buChar char="o"/>
            </a:pPr>
            <a:endParaRPr lang="en-US" dirty="0">
              <a:solidFill>
                <a:srgbClr val="542919"/>
              </a:solidFill>
              <a:ea typeface="Calibri"/>
              <a:cs typeface="Calibri"/>
            </a:endParaRPr>
          </a:p>
          <a:p>
            <a:r>
              <a:rPr lang="en-US" dirty="0">
                <a:solidFill>
                  <a:srgbClr val="542919"/>
                </a:solidFill>
                <a:ea typeface="Calibri"/>
                <a:cs typeface="Calibri"/>
              </a:rPr>
              <a:t>Constant </a:t>
            </a:r>
            <a:r>
              <a:rPr lang="en-US">
                <a:solidFill>
                  <a:srgbClr val="542919"/>
                </a:solidFill>
                <a:ea typeface="Calibri"/>
                <a:cs typeface="Calibri"/>
              </a:rPr>
              <a:t>struggle</a:t>
            </a:r>
            <a:r>
              <a:rPr lang="en-US" dirty="0">
                <a:solidFill>
                  <a:srgbClr val="542919"/>
                </a:solidFill>
                <a:ea typeface="Calibri"/>
                <a:cs typeface="Calibri"/>
              </a:rPr>
              <a:t> to keep Senior </a:t>
            </a:r>
            <a:r>
              <a:rPr lang="en-US">
                <a:solidFill>
                  <a:srgbClr val="542919"/>
                </a:solidFill>
                <a:ea typeface="Calibri"/>
                <a:cs typeface="Calibri"/>
              </a:rPr>
              <a:t>Leadership engaged</a:t>
            </a:r>
            <a:endParaRPr lang="en-US" dirty="0">
              <a:solidFill>
                <a:srgbClr val="542919"/>
              </a:solidFill>
              <a:ea typeface="Calibri"/>
              <a:cs typeface="Calibri"/>
            </a:endParaRPr>
          </a:p>
          <a:p>
            <a:pPr lvl="1">
              <a:buFont typeface="Courier New" panose="020B0604020202020204" pitchFamily="34" charset="0"/>
              <a:buChar char="o"/>
            </a:pPr>
            <a:r>
              <a:rPr lang="en-US">
                <a:solidFill>
                  <a:srgbClr val="542919"/>
                </a:solidFill>
                <a:ea typeface="Calibri"/>
                <a:cs typeface="Calibri"/>
              </a:rPr>
              <a:t>Next meeting will be in July/August after abatement. </a:t>
            </a:r>
            <a:endParaRPr lang="en-US" dirty="0">
              <a:solidFill>
                <a:srgbClr val="542919"/>
              </a:solidFill>
              <a:ea typeface="Calibri"/>
              <a:cs typeface="Calibri"/>
            </a:endParaRPr>
          </a:p>
          <a:p>
            <a:endParaRPr lang="en-US" dirty="0">
              <a:ea typeface="Calibri"/>
              <a:cs typeface="Calibri"/>
            </a:endParaRPr>
          </a:p>
        </p:txBody>
      </p:sp>
      <p:pic>
        <p:nvPicPr>
          <p:cNvPr id="2" name="Picture 1" descr="Cartoon hand pressing a button&#10;&#10;AI-generated content may be incorrect.">
            <a:extLst>
              <a:ext uri="{FF2B5EF4-FFF2-40B4-BE49-F238E27FC236}">
                <a16:creationId xmlns:a16="http://schemas.microsoft.com/office/drawing/2014/main" id="{13A06C18-9D9A-B88B-14D7-A2030DEAD908}"/>
              </a:ext>
            </a:extLst>
          </p:cNvPr>
          <p:cNvPicPr>
            <a:picLocks noChangeAspect="1"/>
          </p:cNvPicPr>
          <p:nvPr/>
        </p:nvPicPr>
        <p:blipFill>
          <a:blip r:embed="rId4"/>
          <a:stretch>
            <a:fillRect/>
          </a:stretch>
        </p:blipFill>
        <p:spPr>
          <a:xfrm>
            <a:off x="6089650" y="1263650"/>
            <a:ext cx="4762500" cy="4762500"/>
          </a:xfrm>
          <a:prstGeom prst="rect">
            <a:avLst/>
          </a:prstGeom>
        </p:spPr>
      </p:pic>
    </p:spTree>
    <p:extLst>
      <p:ext uri="{BB962C8B-B14F-4D97-AF65-F5344CB8AC3E}">
        <p14:creationId xmlns:p14="http://schemas.microsoft.com/office/powerpoint/2010/main" val="30956869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957823-FF74-1325-4280-A0C462FACE33}"/>
            </a:ext>
          </a:extLst>
        </p:cNvPr>
        <p:cNvGrpSpPr/>
        <p:nvPr/>
      </p:nvGrpSpPr>
      <p:grpSpPr>
        <a:xfrm>
          <a:off x="0" y="0"/>
          <a:ext cx="0" cy="0"/>
          <a:chOff x="0" y="0"/>
          <a:chExt cx="0" cy="0"/>
        </a:xfrm>
      </p:grpSpPr>
      <p:pic>
        <p:nvPicPr>
          <p:cNvPr id="6" name="Picture 5" descr="A screenshot of a computer&#10;&#10;Description automatically generated">
            <a:extLst>
              <a:ext uri="{FF2B5EF4-FFF2-40B4-BE49-F238E27FC236}">
                <a16:creationId xmlns:a16="http://schemas.microsoft.com/office/drawing/2014/main" id="{C7A51786-0059-D24C-E1E5-3D4EE2E1CE0B}"/>
              </a:ext>
            </a:extLst>
          </p:cNvPr>
          <p:cNvPicPr>
            <a:picLocks noChangeAspect="1"/>
          </p:cNvPicPr>
          <p:nvPr/>
        </p:nvPicPr>
        <p:blipFill>
          <a:blip r:embed="rId3"/>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AB7F926F-5946-7A15-1A26-DC829BDA9877}"/>
              </a:ext>
            </a:extLst>
          </p:cNvPr>
          <p:cNvSpPr txBox="1"/>
          <p:nvPr/>
        </p:nvSpPr>
        <p:spPr>
          <a:xfrm>
            <a:off x="69027" y="864112"/>
            <a:ext cx="9183804" cy="646331"/>
          </a:xfrm>
          <a:prstGeom prst="rect">
            <a:avLst/>
          </a:prstGeom>
          <a:noFill/>
        </p:spPr>
        <p:txBody>
          <a:bodyPr wrap="square" lIns="91440" tIns="45720" rIns="91440" bIns="45720" rtlCol="0" anchor="t">
            <a:spAutoFit/>
          </a:bodyPr>
          <a:lstStyle/>
          <a:p>
            <a:pPr algn="ctr"/>
            <a:r>
              <a:rPr lang="en-US" sz="3600" b="1">
                <a:solidFill>
                  <a:srgbClr val="542919"/>
                </a:solidFill>
                <a:latin typeface="Calibri"/>
                <a:ea typeface="Calibri"/>
                <a:cs typeface="Calibri"/>
              </a:rPr>
              <a:t>Brief Brownfields Timeline for the Site</a:t>
            </a:r>
          </a:p>
        </p:txBody>
      </p:sp>
      <p:graphicFrame>
        <p:nvGraphicFramePr>
          <p:cNvPr id="10" name="Table 9">
            <a:extLst>
              <a:ext uri="{FF2B5EF4-FFF2-40B4-BE49-F238E27FC236}">
                <a16:creationId xmlns:a16="http://schemas.microsoft.com/office/drawing/2014/main" id="{62BFAB82-96EE-4CB6-70E0-82B802A12883}"/>
              </a:ext>
            </a:extLst>
          </p:cNvPr>
          <p:cNvGraphicFramePr>
            <a:graphicFrameLocks noGrp="1"/>
          </p:cNvGraphicFramePr>
          <p:nvPr>
            <p:extLst>
              <p:ext uri="{D42A27DB-BD31-4B8C-83A1-F6EECF244321}">
                <p14:modId xmlns:p14="http://schemas.microsoft.com/office/powerpoint/2010/main" val="3388189553"/>
              </p:ext>
            </p:extLst>
          </p:nvPr>
        </p:nvGraphicFramePr>
        <p:xfrm>
          <a:off x="1945005" y="2170176"/>
          <a:ext cx="8168640" cy="2865117"/>
        </p:xfrm>
        <a:graphic>
          <a:graphicData uri="http://schemas.openxmlformats.org/drawingml/2006/table">
            <a:tbl>
              <a:tblPr firstRow="1" bandRow="1">
                <a:tableStyleId>{5C22544A-7EE6-4342-B048-85BDC9FD1C3A}</a:tableStyleId>
              </a:tblPr>
              <a:tblGrid>
                <a:gridCol w="4084320">
                  <a:extLst>
                    <a:ext uri="{9D8B030D-6E8A-4147-A177-3AD203B41FA5}">
                      <a16:colId xmlns:a16="http://schemas.microsoft.com/office/drawing/2014/main" val="1916521513"/>
                    </a:ext>
                  </a:extLst>
                </a:gridCol>
                <a:gridCol w="4084320">
                  <a:extLst>
                    <a:ext uri="{9D8B030D-6E8A-4147-A177-3AD203B41FA5}">
                      <a16:colId xmlns:a16="http://schemas.microsoft.com/office/drawing/2014/main" val="1258992613"/>
                    </a:ext>
                  </a:extLst>
                </a:gridCol>
              </a:tblGrid>
              <a:tr h="370840">
                <a:tc>
                  <a:txBody>
                    <a:bodyPr/>
                    <a:lstStyle/>
                    <a:p>
                      <a:pPr algn="ctr"/>
                      <a:r>
                        <a:rPr lang="en-US"/>
                        <a:t>Date</a:t>
                      </a:r>
                    </a:p>
                  </a:txBody>
                  <a:tcPr/>
                </a:tc>
                <a:tc>
                  <a:txBody>
                    <a:bodyPr/>
                    <a:lstStyle/>
                    <a:p>
                      <a:pPr algn="ctr"/>
                      <a:r>
                        <a:rPr lang="en-US"/>
                        <a:t>Steps</a:t>
                      </a:r>
                    </a:p>
                  </a:txBody>
                  <a:tcPr/>
                </a:tc>
                <a:extLst>
                  <a:ext uri="{0D108BD9-81ED-4DB2-BD59-A6C34878D82A}">
                    <a16:rowId xmlns:a16="http://schemas.microsoft.com/office/drawing/2014/main" val="1691095243"/>
                  </a:ext>
                </a:extLst>
              </a:tr>
              <a:tr h="370840">
                <a:tc>
                  <a:txBody>
                    <a:bodyPr/>
                    <a:lstStyle/>
                    <a:p>
                      <a:pPr algn="ctr"/>
                      <a:r>
                        <a:rPr lang="en-US"/>
                        <a:t>2018</a:t>
                      </a:r>
                    </a:p>
                  </a:txBody>
                  <a:tcPr/>
                </a:tc>
                <a:tc>
                  <a:txBody>
                    <a:bodyPr/>
                    <a:lstStyle/>
                    <a:p>
                      <a:pPr algn="ctr"/>
                      <a:r>
                        <a:rPr lang="en-US" dirty="0"/>
                        <a:t>Identified </a:t>
                      </a:r>
                    </a:p>
                  </a:txBody>
                  <a:tcPr/>
                </a:tc>
                <a:extLst>
                  <a:ext uri="{0D108BD9-81ED-4DB2-BD59-A6C34878D82A}">
                    <a16:rowId xmlns:a16="http://schemas.microsoft.com/office/drawing/2014/main" val="1876369883"/>
                  </a:ext>
                </a:extLst>
              </a:tr>
              <a:tr h="370840">
                <a:tc>
                  <a:txBody>
                    <a:bodyPr/>
                    <a:lstStyle/>
                    <a:p>
                      <a:pPr algn="ctr"/>
                      <a:r>
                        <a:rPr lang="en-US"/>
                        <a:t>2019</a:t>
                      </a:r>
                    </a:p>
                  </a:txBody>
                  <a:tcPr/>
                </a:tc>
                <a:tc>
                  <a:txBody>
                    <a:bodyPr/>
                    <a:lstStyle/>
                    <a:p>
                      <a:pPr algn="ctr"/>
                      <a:r>
                        <a:rPr lang="en-US"/>
                        <a:t>1st Assessment Grant Attempt</a:t>
                      </a:r>
                    </a:p>
                  </a:txBody>
                  <a:tcPr/>
                </a:tc>
                <a:extLst>
                  <a:ext uri="{0D108BD9-81ED-4DB2-BD59-A6C34878D82A}">
                    <a16:rowId xmlns:a16="http://schemas.microsoft.com/office/drawing/2014/main" val="345188254"/>
                  </a:ext>
                </a:extLst>
              </a:tr>
              <a:tr h="370840">
                <a:tc>
                  <a:txBody>
                    <a:bodyPr/>
                    <a:lstStyle/>
                    <a:p>
                      <a:pPr algn="ctr"/>
                      <a:r>
                        <a:rPr lang="en-US"/>
                        <a:t>2020</a:t>
                      </a:r>
                    </a:p>
                  </a:txBody>
                  <a:tcPr anchor="ctr"/>
                </a:tc>
                <a:tc>
                  <a:txBody>
                    <a:bodyPr/>
                    <a:lstStyle/>
                    <a:p>
                      <a:pPr algn="ctr"/>
                      <a:r>
                        <a:rPr lang="en-US"/>
                        <a:t>Phase I ESA, LBP Inspections, and Soil Sampling</a:t>
                      </a:r>
                    </a:p>
                  </a:txBody>
                  <a:tcPr/>
                </a:tc>
                <a:extLst>
                  <a:ext uri="{0D108BD9-81ED-4DB2-BD59-A6C34878D82A}">
                    <a16:rowId xmlns:a16="http://schemas.microsoft.com/office/drawing/2014/main" val="1267710035"/>
                  </a:ext>
                </a:extLst>
              </a:tr>
              <a:tr h="370840">
                <a:tc>
                  <a:txBody>
                    <a:bodyPr/>
                    <a:lstStyle/>
                    <a:p>
                      <a:pPr algn="ctr"/>
                      <a:r>
                        <a:rPr lang="en-US"/>
                        <a:t>2021</a:t>
                      </a:r>
                    </a:p>
                  </a:txBody>
                  <a:tcPr/>
                </a:tc>
                <a:tc>
                  <a:txBody>
                    <a:bodyPr/>
                    <a:lstStyle/>
                    <a:p>
                      <a:pPr algn="ctr"/>
                      <a:r>
                        <a:rPr lang="en-US"/>
                        <a:t>Medical Dump investigations</a:t>
                      </a:r>
                    </a:p>
                  </a:txBody>
                  <a:tcPr/>
                </a:tc>
                <a:extLst>
                  <a:ext uri="{0D108BD9-81ED-4DB2-BD59-A6C34878D82A}">
                    <a16:rowId xmlns:a16="http://schemas.microsoft.com/office/drawing/2014/main" val="473682398"/>
                  </a:ext>
                </a:extLst>
              </a:tr>
              <a:tr h="370839">
                <a:tc>
                  <a:txBody>
                    <a:bodyPr/>
                    <a:lstStyle/>
                    <a:p>
                      <a:pPr lvl="0" algn="ctr">
                        <a:buNone/>
                      </a:pPr>
                      <a:r>
                        <a:rPr lang="en-US"/>
                        <a:t>2022</a:t>
                      </a:r>
                      <a:endParaRPr lang="en-US" dirty="0"/>
                    </a:p>
                  </a:txBody>
                  <a:tcPr/>
                </a:tc>
                <a:tc>
                  <a:txBody>
                    <a:bodyPr/>
                    <a:lstStyle/>
                    <a:p>
                      <a:pPr lvl="0" algn="ctr">
                        <a:buNone/>
                      </a:pPr>
                      <a:r>
                        <a:rPr lang="en-US"/>
                        <a:t>Began preparing for Multipurpose </a:t>
                      </a:r>
                      <a:endParaRPr lang="en-US" dirty="0"/>
                    </a:p>
                  </a:txBody>
                  <a:tcPr/>
                </a:tc>
                <a:extLst>
                  <a:ext uri="{0D108BD9-81ED-4DB2-BD59-A6C34878D82A}">
                    <a16:rowId xmlns:a16="http://schemas.microsoft.com/office/drawing/2014/main" val="1355692620"/>
                  </a:ext>
                </a:extLst>
              </a:tr>
              <a:tr h="370838">
                <a:tc>
                  <a:txBody>
                    <a:bodyPr/>
                    <a:lstStyle/>
                    <a:p>
                      <a:pPr lvl="0" algn="ctr">
                        <a:buNone/>
                      </a:pPr>
                      <a:r>
                        <a:rPr lang="en-US"/>
                        <a:t>2023</a:t>
                      </a:r>
                      <a:endParaRPr lang="en-US" dirty="0"/>
                    </a:p>
                  </a:txBody>
                  <a:tcPr/>
                </a:tc>
                <a:tc>
                  <a:txBody>
                    <a:bodyPr/>
                    <a:lstStyle/>
                    <a:p>
                      <a:pPr lvl="0" algn="ctr">
                        <a:buNone/>
                      </a:pPr>
                      <a:r>
                        <a:rPr lang="en-US"/>
                        <a:t>Awarded Multipurpose Grant</a:t>
                      </a:r>
                      <a:endParaRPr lang="en-US" dirty="0"/>
                    </a:p>
                  </a:txBody>
                  <a:tcPr/>
                </a:tc>
                <a:extLst>
                  <a:ext uri="{0D108BD9-81ED-4DB2-BD59-A6C34878D82A}">
                    <a16:rowId xmlns:a16="http://schemas.microsoft.com/office/drawing/2014/main" val="2698044046"/>
                  </a:ext>
                </a:extLst>
              </a:tr>
            </a:tbl>
          </a:graphicData>
        </a:graphic>
      </p:graphicFrame>
    </p:spTree>
    <p:extLst>
      <p:ext uri="{BB962C8B-B14F-4D97-AF65-F5344CB8AC3E}">
        <p14:creationId xmlns:p14="http://schemas.microsoft.com/office/powerpoint/2010/main" val="40440523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9404EA-BC48-7EFA-4277-B5BC105D42C1}"/>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7753A034-1D1F-8C73-42D2-894C0BBB5C20}"/>
              </a:ext>
            </a:extLst>
          </p:cNvPr>
          <p:cNvPicPr>
            <a:picLocks noChangeAspect="1" noChangeArrowheads="1"/>
          </p:cNvPicPr>
          <p:nvPr/>
        </p:nvPicPr>
        <p:blipFill rotWithShape="1">
          <a:blip r:embed="rId3">
            <a:alphaModFix amt="70000"/>
            <a:extLst>
              <a:ext uri="{28A0092B-C50C-407E-A947-70E740481C1C}">
                <a14:useLocalDpi xmlns:a14="http://schemas.microsoft.com/office/drawing/2010/main" val="0"/>
              </a:ext>
            </a:extLst>
          </a:blip>
          <a:srcRect t="18952" b="27856"/>
          <a:stretch/>
        </p:blipFill>
        <p:spPr bwMode="auto">
          <a:xfrm>
            <a:off x="4865443" y="1213859"/>
            <a:ext cx="7326557" cy="5023234"/>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6" name="Picture 5" descr="A screenshot of a computer&#10;&#10;Description automatically generated">
            <a:extLst>
              <a:ext uri="{FF2B5EF4-FFF2-40B4-BE49-F238E27FC236}">
                <a16:creationId xmlns:a16="http://schemas.microsoft.com/office/drawing/2014/main" id="{E1D98087-7B8F-D937-960D-022347319DA9}"/>
              </a:ext>
            </a:extLst>
          </p:cNvPr>
          <p:cNvPicPr>
            <a:picLocks noChangeAspect="1"/>
          </p:cNvPicPr>
          <p:nvPr/>
        </p:nvPicPr>
        <p:blipFill>
          <a:blip r:embed="rId4"/>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EF957EF7-351B-4017-6CD0-9B76194652DD}"/>
              </a:ext>
            </a:extLst>
          </p:cNvPr>
          <p:cNvSpPr txBox="1"/>
          <p:nvPr/>
        </p:nvSpPr>
        <p:spPr>
          <a:xfrm>
            <a:off x="223712" y="923116"/>
            <a:ext cx="6573983" cy="645876"/>
          </a:xfrm>
          <a:prstGeom prst="rect">
            <a:avLst/>
          </a:prstGeom>
          <a:noFill/>
        </p:spPr>
        <p:txBody>
          <a:bodyPr wrap="square" lIns="91440" tIns="45720" rIns="91440" bIns="45720" rtlCol="0" anchor="t">
            <a:spAutoFit/>
          </a:bodyPr>
          <a:lstStyle/>
          <a:p>
            <a:r>
              <a:rPr lang="en-US" sz="3500" b="1" dirty="0">
                <a:solidFill>
                  <a:srgbClr val="542919"/>
                </a:solidFill>
                <a:latin typeface="Verdana"/>
                <a:ea typeface="Verdana"/>
                <a:cs typeface="Gill Sans" panose="020B0502020104020203" pitchFamily="34" charset="-79"/>
              </a:rPr>
              <a:t>Next steps</a:t>
            </a:r>
          </a:p>
        </p:txBody>
      </p:sp>
      <p:sp>
        <p:nvSpPr>
          <p:cNvPr id="7" name="TextBox 6">
            <a:extLst>
              <a:ext uri="{FF2B5EF4-FFF2-40B4-BE49-F238E27FC236}">
                <a16:creationId xmlns:a16="http://schemas.microsoft.com/office/drawing/2014/main" id="{65BC319C-DCA6-1E9C-E85A-415865332C8A}"/>
              </a:ext>
            </a:extLst>
          </p:cNvPr>
          <p:cNvSpPr txBox="1"/>
          <p:nvPr/>
        </p:nvSpPr>
        <p:spPr>
          <a:xfrm>
            <a:off x="382101" y="1573285"/>
            <a:ext cx="4970456" cy="5047536"/>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400">
                <a:solidFill>
                  <a:srgbClr val="542919"/>
                </a:solidFill>
                <a:ea typeface="Calibri"/>
                <a:cs typeface="Calibri"/>
              </a:rPr>
              <a:t>Abbreviated ABCA process completion- </a:t>
            </a:r>
            <a:endParaRPr lang="en-US" sz="2400" dirty="0">
              <a:solidFill>
                <a:srgbClr val="542919"/>
              </a:solidFill>
              <a:ea typeface="Calibri"/>
              <a:cs typeface="Calibri"/>
            </a:endParaRPr>
          </a:p>
          <a:p>
            <a:pPr marL="742950" lvl="1" indent="-285750">
              <a:buFont typeface="Courier New" panose="020B0604020202020204" pitchFamily="34" charset="0"/>
              <a:buChar char="o"/>
            </a:pPr>
            <a:r>
              <a:rPr lang="en-US" sz="2400" dirty="0">
                <a:solidFill>
                  <a:srgbClr val="542919"/>
                </a:solidFill>
                <a:ea typeface="Calibri"/>
                <a:cs typeface="Calibri"/>
              </a:rPr>
              <a:t>Abbreviated ABCA process to move quickly to abatement. (ABCA require</a:t>
            </a:r>
            <a:r>
              <a:rPr lang="en-US" sz="2400">
                <a:solidFill>
                  <a:srgbClr val="542919"/>
                </a:solidFill>
                <a:ea typeface="Calibri"/>
                <a:cs typeface="Calibri"/>
              </a:rPr>
              <a:t>d by 104(k).)</a:t>
            </a:r>
            <a:endParaRPr lang="en-US" sz="2400" dirty="0">
              <a:solidFill>
                <a:srgbClr val="542919"/>
              </a:solidFill>
              <a:ea typeface="Calibri"/>
              <a:cs typeface="Calibri"/>
            </a:endParaRPr>
          </a:p>
          <a:p>
            <a:pPr marL="285750" indent="-285750">
              <a:buFont typeface="Arial" panose="020B0604020202020204" pitchFamily="34" charset="0"/>
              <a:buChar char="•"/>
            </a:pPr>
            <a:r>
              <a:rPr lang="en-US" sz="2400">
                <a:solidFill>
                  <a:srgbClr val="542919"/>
                </a:solidFill>
                <a:ea typeface="Calibri" panose="020F0502020204030204"/>
                <a:cs typeface="Calibri" panose="020F0502020204030204"/>
              </a:rPr>
              <a:t>Asbestos and Lead-Based Paint abatement within 201</a:t>
            </a:r>
          </a:p>
          <a:p>
            <a:pPr marL="285750" indent="-285750">
              <a:buFont typeface="Arial" panose="020B0604020202020204" pitchFamily="34" charset="0"/>
              <a:buChar char="•"/>
            </a:pPr>
            <a:r>
              <a:rPr lang="en-US" sz="2400">
                <a:solidFill>
                  <a:srgbClr val="542919"/>
                </a:solidFill>
                <a:ea typeface="Calibri" panose="020F0502020204030204"/>
                <a:cs typeface="Calibri" panose="020F0502020204030204"/>
              </a:rPr>
              <a:t>Site Reuse Assessment for overall campus</a:t>
            </a:r>
            <a:endParaRPr lang="en-US" sz="2400" dirty="0">
              <a:solidFill>
                <a:srgbClr val="542919"/>
              </a:solidFill>
              <a:ea typeface="Calibri" panose="020F0502020204030204"/>
              <a:cs typeface="Calibri" panose="020F0502020204030204"/>
            </a:endParaRPr>
          </a:p>
          <a:p>
            <a:pPr marL="285750" indent="-285750">
              <a:buFont typeface="Arial" panose="020B0604020202020204" pitchFamily="34" charset="0"/>
              <a:buChar char="•"/>
            </a:pPr>
            <a:r>
              <a:rPr lang="en-US" sz="2400">
                <a:solidFill>
                  <a:srgbClr val="542919"/>
                </a:solidFill>
                <a:ea typeface="Calibri" panose="020F0502020204030204"/>
                <a:cs typeface="Calibri" panose="020F0502020204030204"/>
              </a:rPr>
              <a:t>Supplemental Phase II Sampling in soil and groundwater below and around 201</a:t>
            </a:r>
            <a:endParaRPr lang="en-US" sz="2400" dirty="0">
              <a:solidFill>
                <a:srgbClr val="542919"/>
              </a:solidFill>
              <a:ea typeface="Calibri" panose="020F0502020204030204"/>
              <a:cs typeface="Calibri" panose="020F0502020204030204"/>
            </a:endParaRPr>
          </a:p>
          <a:p>
            <a:pPr marL="742950" lvl="1" indent="-285750">
              <a:buFont typeface="Courier New" panose="020B0604020202020204" pitchFamily="34" charset="0"/>
              <a:buChar char="o"/>
            </a:pPr>
            <a:r>
              <a:rPr lang="en-US" sz="2400">
                <a:solidFill>
                  <a:srgbClr val="542919"/>
                </a:solidFill>
                <a:ea typeface="Calibri" panose="020F0502020204030204"/>
                <a:cs typeface="Calibri" panose="020F0502020204030204"/>
              </a:rPr>
              <a:t>TPH, VOCs, ORO, DRO, GRO</a:t>
            </a:r>
            <a:endParaRPr lang="en-US" sz="2400" dirty="0">
              <a:solidFill>
                <a:srgbClr val="542919"/>
              </a:solidFill>
              <a:ea typeface="Calibri" panose="020F0502020204030204"/>
              <a:cs typeface="Calibri" panose="020F0502020204030204"/>
            </a:endParaRPr>
          </a:p>
          <a:p>
            <a:r>
              <a:rPr lang="en-US" sz="1000" dirty="0">
                <a:solidFill>
                  <a:srgbClr val="542919"/>
                </a:solidFill>
              </a:rPr>
              <a:t> </a:t>
            </a:r>
          </a:p>
        </p:txBody>
      </p:sp>
      <p:pic>
        <p:nvPicPr>
          <p:cNvPr id="3" name="Picture 2" descr="A building with a stone wall and a stone fence&#10;&#10;AI-generated content may be incorrect.">
            <a:extLst>
              <a:ext uri="{FF2B5EF4-FFF2-40B4-BE49-F238E27FC236}">
                <a16:creationId xmlns:a16="http://schemas.microsoft.com/office/drawing/2014/main" id="{1D64BBFE-ABB8-85BE-C0E1-8CB922FBF92A}"/>
              </a:ext>
            </a:extLst>
          </p:cNvPr>
          <p:cNvPicPr>
            <a:picLocks noChangeAspect="1"/>
          </p:cNvPicPr>
          <p:nvPr/>
        </p:nvPicPr>
        <p:blipFill>
          <a:blip r:embed="rId5">
            <a:extLst>
              <a:ext uri="{28A0092B-C50C-407E-A947-70E740481C1C}">
                <a14:useLocalDpi xmlns:a14="http://schemas.microsoft.com/office/drawing/2010/main" val="0"/>
              </a:ext>
            </a:extLst>
          </a:blip>
          <a:srcRect l="4231" t="323" r="14190" b="-323"/>
          <a:stretch/>
        </p:blipFill>
        <p:spPr>
          <a:xfrm>
            <a:off x="5282763" y="1570799"/>
            <a:ext cx="6493848" cy="4475811"/>
          </a:xfrm>
          <a:prstGeom prst="rect">
            <a:avLst/>
          </a:prstGeom>
        </p:spPr>
      </p:pic>
    </p:spTree>
    <p:extLst>
      <p:ext uri="{BB962C8B-B14F-4D97-AF65-F5344CB8AC3E}">
        <p14:creationId xmlns:p14="http://schemas.microsoft.com/office/powerpoint/2010/main" val="19058052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omputer&#10;&#10;Description automatically generated">
            <a:extLst>
              <a:ext uri="{FF2B5EF4-FFF2-40B4-BE49-F238E27FC236}">
                <a16:creationId xmlns:a16="http://schemas.microsoft.com/office/drawing/2014/main" id="{A1B9F892-A726-D32B-E31A-519F64503A30}"/>
              </a:ext>
            </a:extLst>
          </p:cNvPr>
          <p:cNvPicPr>
            <a:picLocks noChangeAspect="1"/>
          </p:cNvPicPr>
          <p:nvPr/>
        </p:nvPicPr>
        <p:blipFill>
          <a:blip r:embed="rId3"/>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9074CEF4-710A-7526-CED8-601E6B390A4A}"/>
              </a:ext>
            </a:extLst>
          </p:cNvPr>
          <p:cNvSpPr txBox="1"/>
          <p:nvPr/>
        </p:nvSpPr>
        <p:spPr>
          <a:xfrm>
            <a:off x="789109" y="1583602"/>
            <a:ext cx="11086229" cy="461665"/>
          </a:xfrm>
          <a:prstGeom prst="rect">
            <a:avLst/>
          </a:prstGeom>
          <a:noFill/>
        </p:spPr>
        <p:txBody>
          <a:bodyPr wrap="square" rtlCol="0">
            <a:spAutoFit/>
          </a:bodyPr>
          <a:lstStyle/>
          <a:p>
            <a:r>
              <a:rPr lang="en-US" sz="2400" b="1" dirty="0">
                <a:solidFill>
                  <a:srgbClr val="542919"/>
                </a:solidFill>
              </a:rPr>
              <a:t>Site reuse plan includes input from the Project Involvement Team members: </a:t>
            </a:r>
            <a:endParaRPr lang="en-US" sz="2400" b="1" dirty="0">
              <a:solidFill>
                <a:srgbClr val="542919"/>
              </a:solidFill>
              <a:latin typeface="Gill Sans" panose="020B0502020104020203" pitchFamily="34" charset="-79"/>
              <a:cs typeface="Gill Sans" panose="020B0502020104020203" pitchFamily="34" charset="-79"/>
            </a:endParaRPr>
          </a:p>
        </p:txBody>
      </p:sp>
      <p:sp>
        <p:nvSpPr>
          <p:cNvPr id="4" name="TextBox 3">
            <a:extLst>
              <a:ext uri="{FF2B5EF4-FFF2-40B4-BE49-F238E27FC236}">
                <a16:creationId xmlns:a16="http://schemas.microsoft.com/office/drawing/2014/main" id="{AE23B19D-AEBC-4FAB-BCCA-3E1EC746EF7F}"/>
              </a:ext>
            </a:extLst>
          </p:cNvPr>
          <p:cNvSpPr txBox="1"/>
          <p:nvPr/>
        </p:nvSpPr>
        <p:spPr>
          <a:xfrm>
            <a:off x="1894819" y="2117302"/>
            <a:ext cx="8098730" cy="2862322"/>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US" sz="2000" b="1" dirty="0">
                <a:solidFill>
                  <a:srgbClr val="542919"/>
                </a:solidFill>
                <a:latin typeface="+mj-lt"/>
                <a:cs typeface="Gill Sans" panose="020B0502020104020203" pitchFamily="34" charset="-79"/>
              </a:rPr>
              <a:t>Teresa Jackson- 	SEO Tribal Services</a:t>
            </a:r>
          </a:p>
          <a:p>
            <a:pPr marL="342900" indent="-342900">
              <a:buFont typeface="Arial" panose="020B0604020202020204" pitchFamily="34" charset="0"/>
              <a:buChar char="•"/>
            </a:pPr>
            <a:r>
              <a:rPr lang="en-US" sz="2000" b="1" dirty="0">
                <a:solidFill>
                  <a:srgbClr val="542919"/>
                </a:solidFill>
                <a:latin typeface="+mj-lt"/>
              </a:rPr>
              <a:t>Daron Sharp- 		Executive Director Risk Management</a:t>
            </a:r>
          </a:p>
          <a:p>
            <a:pPr marL="342900" indent="-342900">
              <a:buFont typeface="Arial" panose="020B0604020202020204" pitchFamily="34" charset="0"/>
              <a:buChar char="•"/>
            </a:pPr>
            <a:r>
              <a:rPr lang="en-US" sz="2000" b="1" dirty="0">
                <a:solidFill>
                  <a:srgbClr val="542919"/>
                </a:solidFill>
                <a:latin typeface="+mj-lt"/>
                <a:cs typeface="Gill Sans" panose="020B0502020104020203" pitchFamily="34" charset="-79"/>
              </a:rPr>
              <a:t>Todd Hallmark- 	Executive Director Health Services</a:t>
            </a:r>
          </a:p>
          <a:p>
            <a:pPr marL="342900" indent="-342900">
              <a:buFont typeface="Arial" panose="020B0604020202020204" pitchFamily="34" charset="0"/>
              <a:buChar char="•"/>
            </a:pPr>
            <a:r>
              <a:rPr lang="en-US" sz="2000" b="1">
                <a:solidFill>
                  <a:srgbClr val="542919"/>
                </a:solidFill>
                <a:latin typeface="+mj-lt"/>
                <a:cs typeface="Gill Sans"/>
              </a:rPr>
              <a:t>Jay Johnson- 		Executive Director of Construction</a:t>
            </a:r>
            <a:endParaRPr lang="en-US" sz="2000" b="1">
              <a:solidFill>
                <a:srgbClr val="542919"/>
              </a:solidFill>
              <a:latin typeface="+mj-lt"/>
              <a:ea typeface="Calibri Light"/>
              <a:cs typeface="Gill Sans"/>
            </a:endParaRPr>
          </a:p>
          <a:p>
            <a:pPr marL="342900" indent="-342900">
              <a:buFont typeface="Arial" panose="020B0604020202020204" pitchFamily="34" charset="0"/>
              <a:buChar char="•"/>
            </a:pPr>
            <a:r>
              <a:rPr lang="en-US" sz="2000" b="1" dirty="0">
                <a:solidFill>
                  <a:srgbClr val="542919"/>
                </a:solidFill>
                <a:latin typeface="+mj-lt"/>
                <a:cs typeface="Gill Sans"/>
              </a:rPr>
              <a:t>Rolene </a:t>
            </a:r>
            <a:r>
              <a:rPr lang="en-US" sz="2000" b="1" dirty="0" err="1">
                <a:solidFill>
                  <a:srgbClr val="542919"/>
                </a:solidFill>
                <a:latin typeface="+mj-lt"/>
                <a:cs typeface="Gill Sans"/>
              </a:rPr>
              <a:t>Schliesman</a:t>
            </a:r>
            <a:r>
              <a:rPr lang="en-US" sz="2000" b="1" dirty="0">
                <a:solidFill>
                  <a:srgbClr val="542919"/>
                </a:solidFill>
                <a:latin typeface="+mj-lt"/>
                <a:cs typeface="Gill Sans"/>
              </a:rPr>
              <a:t>- 	</a:t>
            </a:r>
            <a:r>
              <a:rPr lang="en-US" sz="2000" b="1" dirty="0" err="1">
                <a:solidFill>
                  <a:srgbClr val="542919"/>
                </a:solidFill>
                <a:latin typeface="+mj-lt"/>
                <a:cs typeface="Gill Sans"/>
              </a:rPr>
              <a:t>Architectual</a:t>
            </a:r>
            <a:r>
              <a:rPr lang="en-US" sz="2000" b="1" dirty="0">
                <a:solidFill>
                  <a:srgbClr val="542919"/>
                </a:solidFill>
                <a:latin typeface="+mj-lt"/>
                <a:cs typeface="Gill Sans"/>
              </a:rPr>
              <a:t> Historian</a:t>
            </a:r>
            <a:endParaRPr lang="en-US" sz="2000" b="1" dirty="0">
              <a:solidFill>
                <a:srgbClr val="542919"/>
              </a:solidFill>
              <a:latin typeface="+mj-lt"/>
              <a:ea typeface="Calibri Light"/>
              <a:cs typeface="Gill Sans"/>
            </a:endParaRPr>
          </a:p>
          <a:p>
            <a:pPr marL="342900" indent="-342900">
              <a:buFont typeface="Arial" panose="020B0604020202020204" pitchFamily="34" charset="0"/>
              <a:buChar char="•"/>
            </a:pPr>
            <a:r>
              <a:rPr lang="en-US" sz="2000" b="1" dirty="0">
                <a:solidFill>
                  <a:srgbClr val="542919"/>
                </a:solidFill>
                <a:latin typeface="+mj-lt"/>
                <a:cs typeface="Gill Sans" panose="020B0502020104020203" pitchFamily="34" charset="-79"/>
              </a:rPr>
              <a:t>Tye Baker- 		Senior Director Environmental Protection Service</a:t>
            </a:r>
          </a:p>
          <a:p>
            <a:pPr marL="342900" indent="-342900">
              <a:buFont typeface="Arial" panose="020B0604020202020204" pitchFamily="34" charset="0"/>
              <a:buChar char="•"/>
            </a:pPr>
            <a:r>
              <a:rPr lang="en-US" sz="2000" b="1" dirty="0" err="1">
                <a:solidFill>
                  <a:srgbClr val="542919"/>
                </a:solidFill>
                <a:latin typeface="+mj-lt"/>
                <a:cs typeface="Gill Sans" panose="020B0502020104020203" pitchFamily="34" charset="-79"/>
              </a:rPr>
              <a:t>Halann</a:t>
            </a:r>
            <a:r>
              <a:rPr lang="en-US" sz="2000" b="1" dirty="0">
                <a:solidFill>
                  <a:srgbClr val="542919"/>
                </a:solidFill>
                <a:latin typeface="+mj-lt"/>
                <a:cs typeface="Gill Sans" panose="020B0502020104020203" pitchFamily="34" charset="-79"/>
              </a:rPr>
              <a:t> Elliott- 		Senior Director Performance Analytics</a:t>
            </a:r>
          </a:p>
          <a:p>
            <a:pPr marL="342900" indent="-342900">
              <a:buFont typeface="Arial" panose="020B0604020202020204" pitchFamily="34" charset="0"/>
              <a:buChar char="•"/>
            </a:pPr>
            <a:r>
              <a:rPr lang="en-US" sz="2000" b="1">
                <a:solidFill>
                  <a:srgbClr val="542919"/>
                </a:solidFill>
                <a:latin typeface="+mj-lt"/>
                <a:cs typeface="Gill Sans"/>
              </a:rPr>
              <a:t>Ian Thompson- 	Tribal Historic Preservation Officer</a:t>
            </a:r>
            <a:endParaRPr lang="en-US" sz="2000" b="1">
              <a:solidFill>
                <a:srgbClr val="542919"/>
              </a:solidFill>
              <a:latin typeface="+mj-lt"/>
              <a:ea typeface="Calibri Light"/>
              <a:cs typeface="Gill Sans"/>
            </a:endParaRPr>
          </a:p>
          <a:p>
            <a:pPr marL="342900" indent="-342900">
              <a:buFont typeface="Arial" panose="020B0604020202020204" pitchFamily="34" charset="0"/>
              <a:buChar char="•"/>
            </a:pPr>
            <a:r>
              <a:rPr lang="en-US" sz="2000" b="1">
                <a:solidFill>
                  <a:srgbClr val="542919"/>
                </a:solidFill>
                <a:latin typeface="+mj-lt"/>
                <a:cs typeface="Gill Sans"/>
              </a:rPr>
              <a:t>Lakesha Hawkins- 	Environmental Specialist</a:t>
            </a:r>
            <a:endParaRPr lang="en-US" sz="2000" b="1">
              <a:solidFill>
                <a:srgbClr val="542919"/>
              </a:solidFill>
              <a:latin typeface="+mj-lt"/>
              <a:ea typeface="Calibri Light"/>
              <a:cs typeface="Gill Sans"/>
            </a:endParaRPr>
          </a:p>
        </p:txBody>
      </p:sp>
    </p:spTree>
    <p:extLst>
      <p:ext uri="{BB962C8B-B14F-4D97-AF65-F5344CB8AC3E}">
        <p14:creationId xmlns:p14="http://schemas.microsoft.com/office/powerpoint/2010/main" val="5539786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1EE7AB-C545-1203-4C0A-95F280C134AD}"/>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29EEAB59-81AC-5196-7491-5E32CECB3B6C}"/>
              </a:ext>
            </a:extLst>
          </p:cNvPr>
          <p:cNvPicPr>
            <a:picLocks noChangeAspect="1" noChangeArrowheads="1"/>
          </p:cNvPicPr>
          <p:nvPr/>
        </p:nvPicPr>
        <p:blipFill rotWithShape="1">
          <a:blip r:embed="rId3">
            <a:alphaModFix amt="70000"/>
            <a:extLst>
              <a:ext uri="{28A0092B-C50C-407E-A947-70E740481C1C}">
                <a14:useLocalDpi xmlns:a14="http://schemas.microsoft.com/office/drawing/2010/main" val="0"/>
              </a:ext>
            </a:extLst>
          </a:blip>
          <a:srcRect t="18952" b="27856"/>
          <a:stretch/>
        </p:blipFill>
        <p:spPr bwMode="auto">
          <a:xfrm>
            <a:off x="4865443" y="1213859"/>
            <a:ext cx="7326557" cy="5023234"/>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6" name="Picture 5" descr="A screenshot of a computer&#10;&#10;Description automatically generated">
            <a:extLst>
              <a:ext uri="{FF2B5EF4-FFF2-40B4-BE49-F238E27FC236}">
                <a16:creationId xmlns:a16="http://schemas.microsoft.com/office/drawing/2014/main" id="{738DB87E-37A2-651A-F52A-2BD7D8F67EDF}"/>
              </a:ext>
            </a:extLst>
          </p:cNvPr>
          <p:cNvPicPr>
            <a:picLocks noChangeAspect="1"/>
          </p:cNvPicPr>
          <p:nvPr/>
        </p:nvPicPr>
        <p:blipFill>
          <a:blip r:embed="rId4"/>
          <a:stretch>
            <a:fillRect/>
          </a:stretch>
        </p:blipFill>
        <p:spPr>
          <a:xfrm>
            <a:off x="62459" y="0"/>
            <a:ext cx="12192000" cy="6858000"/>
          </a:xfrm>
          <a:prstGeom prst="rect">
            <a:avLst/>
          </a:prstGeom>
        </p:spPr>
      </p:pic>
      <p:sp>
        <p:nvSpPr>
          <p:cNvPr id="5" name="TextBox 4">
            <a:extLst>
              <a:ext uri="{FF2B5EF4-FFF2-40B4-BE49-F238E27FC236}">
                <a16:creationId xmlns:a16="http://schemas.microsoft.com/office/drawing/2014/main" id="{BA0A4827-2592-4630-95D2-A0EFDC31B2C0}"/>
              </a:ext>
            </a:extLst>
          </p:cNvPr>
          <p:cNvSpPr txBox="1"/>
          <p:nvPr/>
        </p:nvSpPr>
        <p:spPr>
          <a:xfrm>
            <a:off x="223712" y="923116"/>
            <a:ext cx="6573983" cy="645876"/>
          </a:xfrm>
          <a:prstGeom prst="rect">
            <a:avLst/>
          </a:prstGeom>
          <a:noFill/>
        </p:spPr>
        <p:txBody>
          <a:bodyPr wrap="square" lIns="91440" tIns="45720" rIns="91440" bIns="45720" rtlCol="0" anchor="t">
            <a:spAutoFit/>
          </a:bodyPr>
          <a:lstStyle/>
          <a:p>
            <a:r>
              <a:rPr lang="en-US" sz="3500" b="1">
                <a:solidFill>
                  <a:srgbClr val="542919"/>
                </a:solidFill>
                <a:latin typeface="Verdana"/>
                <a:ea typeface="Verdana"/>
                <a:cs typeface="Gill Sans"/>
              </a:rPr>
              <a:t>Lessons Learned: </a:t>
            </a:r>
            <a:endParaRPr lang="en-US" sz="3500" b="1">
              <a:solidFill>
                <a:srgbClr val="542919"/>
              </a:solidFill>
              <a:latin typeface="Verdana"/>
              <a:ea typeface="Verdana"/>
              <a:cs typeface="Gill Sans" panose="020B0502020104020203" pitchFamily="34" charset="-79"/>
            </a:endParaRPr>
          </a:p>
        </p:txBody>
      </p:sp>
      <p:sp>
        <p:nvSpPr>
          <p:cNvPr id="7" name="TextBox 6">
            <a:extLst>
              <a:ext uri="{FF2B5EF4-FFF2-40B4-BE49-F238E27FC236}">
                <a16:creationId xmlns:a16="http://schemas.microsoft.com/office/drawing/2014/main" id="{A7FA4D69-EA67-9E76-F0E9-A458241E0069}"/>
              </a:ext>
            </a:extLst>
          </p:cNvPr>
          <p:cNvSpPr txBox="1"/>
          <p:nvPr/>
        </p:nvSpPr>
        <p:spPr>
          <a:xfrm>
            <a:off x="401151" y="1573285"/>
            <a:ext cx="4919656" cy="5416868"/>
          </a:xfrm>
          <a:prstGeom prst="rect">
            <a:avLst/>
          </a:prstGeom>
          <a:noFill/>
        </p:spPr>
        <p:txBody>
          <a:bodyPr wrap="square" lIns="91440" tIns="45720" rIns="91440" bIns="45720" rtlCol="0" anchor="t">
            <a:spAutoFit/>
          </a:bodyPr>
          <a:lstStyle/>
          <a:p>
            <a:pPr marL="285750" indent="-285750">
              <a:buFont typeface="Arial,Sans-Serif" panose="020B0604020202020204" pitchFamily="34" charset="0"/>
              <a:buChar char="•"/>
            </a:pPr>
            <a:r>
              <a:rPr lang="en-US" sz="2400">
                <a:solidFill>
                  <a:srgbClr val="542919"/>
                </a:solidFill>
                <a:ea typeface="Calibri"/>
                <a:cs typeface="Calibri"/>
              </a:rPr>
              <a:t>Nothing will be as simple as it seems</a:t>
            </a:r>
            <a:endParaRPr lang="en-US" sz="2400">
              <a:solidFill>
                <a:srgbClr val="000000"/>
              </a:solidFill>
              <a:ea typeface="Calibri"/>
              <a:cs typeface="Calibri"/>
            </a:endParaRPr>
          </a:p>
          <a:p>
            <a:pPr marL="285750" indent="-285750">
              <a:buFont typeface="Arial,Sans-Serif" panose="020B0604020202020204" pitchFamily="34" charset="0"/>
              <a:buChar char="•"/>
            </a:pPr>
            <a:r>
              <a:rPr lang="en-US" sz="2400">
                <a:solidFill>
                  <a:srgbClr val="000000"/>
                </a:solidFill>
                <a:ea typeface="Calibri"/>
                <a:cs typeface="Calibri"/>
              </a:rPr>
              <a:t>Things will go </a:t>
            </a:r>
            <a:r>
              <a:rPr lang="en-US" sz="2400" b="1">
                <a:solidFill>
                  <a:srgbClr val="000000"/>
                </a:solidFill>
                <a:ea typeface="Calibri"/>
                <a:cs typeface="Calibri"/>
              </a:rPr>
              <a:t>WRONG</a:t>
            </a:r>
            <a:r>
              <a:rPr lang="en-US" sz="2400">
                <a:solidFill>
                  <a:srgbClr val="000000"/>
                </a:solidFill>
                <a:ea typeface="Calibri"/>
                <a:cs typeface="Calibri"/>
              </a:rPr>
              <a:t>! </a:t>
            </a:r>
            <a:endParaRPr lang="en-US" sz="2400" dirty="0">
              <a:solidFill>
                <a:srgbClr val="000000"/>
              </a:solidFill>
              <a:ea typeface="Calibri"/>
              <a:cs typeface="Calibri"/>
            </a:endParaRPr>
          </a:p>
          <a:p>
            <a:pPr marL="285750" indent="-285750">
              <a:buFont typeface="Arial" panose="020B0604020202020204" pitchFamily="34" charset="0"/>
              <a:buChar char="•"/>
            </a:pPr>
            <a:r>
              <a:rPr lang="en-US" sz="2400">
                <a:solidFill>
                  <a:srgbClr val="542919"/>
                </a:solidFill>
                <a:ea typeface="Calibri"/>
                <a:cs typeface="Calibri"/>
              </a:rPr>
              <a:t>Break up large sites into individual sites by building or area of concern.</a:t>
            </a:r>
          </a:p>
          <a:p>
            <a:pPr marL="285750" indent="-285750">
              <a:buFont typeface="Arial" panose="020B0604020202020204" pitchFamily="34" charset="0"/>
              <a:buChar char="•"/>
            </a:pPr>
            <a:r>
              <a:rPr lang="en-US" sz="2400">
                <a:solidFill>
                  <a:srgbClr val="542919"/>
                </a:solidFill>
                <a:ea typeface="Calibri"/>
                <a:cs typeface="Calibri"/>
              </a:rPr>
              <a:t>MAKE A PLAN prior to the grant!</a:t>
            </a:r>
            <a:endParaRPr lang="en-US" sz="2400" dirty="0">
              <a:solidFill>
                <a:srgbClr val="542919"/>
              </a:solidFill>
              <a:ea typeface="Calibri"/>
              <a:cs typeface="Calibri"/>
            </a:endParaRPr>
          </a:p>
          <a:p>
            <a:pPr marL="742950" lvl="1" indent="-285750">
              <a:buFont typeface="Courier New" panose="020B0604020202020204" pitchFamily="34" charset="0"/>
              <a:buChar char="o"/>
            </a:pPr>
            <a:r>
              <a:rPr lang="en-US" sz="2400">
                <a:solidFill>
                  <a:srgbClr val="542919"/>
                </a:solidFill>
                <a:ea typeface="Calibri"/>
                <a:cs typeface="Calibri"/>
              </a:rPr>
              <a:t>You may need it sooner than expected. </a:t>
            </a:r>
            <a:endParaRPr lang="en-US" sz="2400" dirty="0">
              <a:solidFill>
                <a:srgbClr val="542919"/>
              </a:solidFill>
              <a:ea typeface="Calibri"/>
              <a:cs typeface="Calibri"/>
            </a:endParaRPr>
          </a:p>
          <a:p>
            <a:pPr marL="285750" indent="-285750">
              <a:buFont typeface="Arial" panose="020B0604020202020204" pitchFamily="34" charset="0"/>
              <a:buChar char="•"/>
            </a:pPr>
            <a:r>
              <a:rPr lang="en-US" sz="2400">
                <a:solidFill>
                  <a:srgbClr val="542919"/>
                </a:solidFill>
                <a:ea typeface="Calibri"/>
                <a:cs typeface="Calibri"/>
              </a:rPr>
              <a:t>Keeping a committee engaged on a single complicated project is HARD! </a:t>
            </a:r>
            <a:endParaRPr lang="en-US" sz="2400" dirty="0">
              <a:solidFill>
                <a:srgbClr val="542919"/>
              </a:solidFill>
              <a:ea typeface="Calibri"/>
              <a:cs typeface="Calibri"/>
            </a:endParaRPr>
          </a:p>
          <a:p>
            <a:pPr marL="285750" indent="-285750">
              <a:buFont typeface="Arial" panose="020B0604020202020204" pitchFamily="34" charset="0"/>
              <a:buChar char="•"/>
            </a:pPr>
            <a:r>
              <a:rPr lang="en-US" sz="2400">
                <a:solidFill>
                  <a:srgbClr val="542919"/>
                </a:solidFill>
                <a:ea typeface="Calibri"/>
                <a:cs typeface="Calibri"/>
              </a:rPr>
              <a:t>Need more than just site sampling and cleanups for redevelopment! </a:t>
            </a:r>
            <a:endParaRPr lang="en-US" sz="2400" dirty="0">
              <a:solidFill>
                <a:srgbClr val="542919"/>
              </a:solidFill>
            </a:endParaRPr>
          </a:p>
          <a:p>
            <a:pPr marL="285750" indent="-285750">
              <a:buFont typeface="Arial" panose="020B0604020202020204" pitchFamily="34" charset="0"/>
              <a:buChar char="•"/>
            </a:pPr>
            <a:endParaRPr lang="en-US" sz="2400" dirty="0">
              <a:solidFill>
                <a:srgbClr val="542919"/>
              </a:solidFill>
            </a:endParaRPr>
          </a:p>
          <a:p>
            <a:r>
              <a:rPr lang="en-US" sz="1000" dirty="0">
                <a:solidFill>
                  <a:srgbClr val="542919"/>
                </a:solidFill>
              </a:rPr>
              <a:t> </a:t>
            </a:r>
          </a:p>
        </p:txBody>
      </p:sp>
      <p:pic>
        <p:nvPicPr>
          <p:cNvPr id="2" name="Picture 1" descr="A skeleton sitting on a bench&#10;&#10;AI-generated content may be incorrect.">
            <a:extLst>
              <a:ext uri="{FF2B5EF4-FFF2-40B4-BE49-F238E27FC236}">
                <a16:creationId xmlns:a16="http://schemas.microsoft.com/office/drawing/2014/main" id="{F1942B7A-CA68-C942-E222-52C8AB809285}"/>
              </a:ext>
            </a:extLst>
          </p:cNvPr>
          <p:cNvPicPr>
            <a:picLocks noChangeAspect="1"/>
          </p:cNvPicPr>
          <p:nvPr/>
        </p:nvPicPr>
        <p:blipFill>
          <a:blip r:embed="rId5"/>
          <a:stretch>
            <a:fillRect/>
          </a:stretch>
        </p:blipFill>
        <p:spPr>
          <a:xfrm>
            <a:off x="8432670" y="1315986"/>
            <a:ext cx="3597275" cy="4918075"/>
          </a:xfrm>
          <a:prstGeom prst="rect">
            <a:avLst/>
          </a:prstGeom>
        </p:spPr>
      </p:pic>
      <p:pic>
        <p:nvPicPr>
          <p:cNvPr id="3" name="Picture 2" descr="A large metal tank in a grassy area&#10;&#10;AI-generated content may be incorrect.">
            <a:extLst>
              <a:ext uri="{FF2B5EF4-FFF2-40B4-BE49-F238E27FC236}">
                <a16:creationId xmlns:a16="http://schemas.microsoft.com/office/drawing/2014/main" id="{56211A9B-9E36-9DFF-7610-5127600C7AC5}"/>
              </a:ext>
            </a:extLst>
          </p:cNvPr>
          <p:cNvPicPr>
            <a:picLocks noChangeAspect="1"/>
          </p:cNvPicPr>
          <p:nvPr/>
        </p:nvPicPr>
        <p:blipFill>
          <a:blip r:embed="rId6"/>
          <a:stretch>
            <a:fillRect/>
          </a:stretch>
        </p:blipFill>
        <p:spPr>
          <a:xfrm>
            <a:off x="5322783" y="3352800"/>
            <a:ext cx="3108533" cy="2882900"/>
          </a:xfrm>
          <a:prstGeom prst="rect">
            <a:avLst/>
          </a:prstGeom>
        </p:spPr>
      </p:pic>
    </p:spTree>
    <p:extLst>
      <p:ext uri="{BB962C8B-B14F-4D97-AF65-F5344CB8AC3E}">
        <p14:creationId xmlns:p14="http://schemas.microsoft.com/office/powerpoint/2010/main" val="11172834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omputer&#10;&#10;Description automatically generated">
            <a:extLst>
              <a:ext uri="{FF2B5EF4-FFF2-40B4-BE49-F238E27FC236}">
                <a16:creationId xmlns:a16="http://schemas.microsoft.com/office/drawing/2014/main" id="{4A3534D4-FD1A-EBB1-7B90-A307D5CD8B19}"/>
              </a:ext>
            </a:extLst>
          </p:cNvPr>
          <p:cNvPicPr>
            <a:picLocks noChangeAspect="1"/>
          </p:cNvPicPr>
          <p:nvPr/>
        </p:nvPicPr>
        <p:blipFill>
          <a:blip r:embed="rId3"/>
          <a:stretch>
            <a:fillRect/>
          </a:stretch>
        </p:blipFill>
        <p:spPr>
          <a:xfrm>
            <a:off x="0" y="0"/>
            <a:ext cx="12192000" cy="6858000"/>
          </a:xfrm>
          <a:prstGeom prst="rect">
            <a:avLst/>
          </a:prstGeom>
        </p:spPr>
      </p:pic>
      <p:pic>
        <p:nvPicPr>
          <p:cNvPr id="6" name="Picture 5" descr="A logo with a tree and smoke coming out of it&#10;&#10;Description automatically generated">
            <a:extLst>
              <a:ext uri="{FF2B5EF4-FFF2-40B4-BE49-F238E27FC236}">
                <a16:creationId xmlns:a16="http://schemas.microsoft.com/office/drawing/2014/main" id="{84CD132E-B392-CB64-85E3-3B54E0E8204F}"/>
              </a:ext>
            </a:extLst>
          </p:cNvPr>
          <p:cNvPicPr>
            <a:picLocks noChangeAspect="1"/>
          </p:cNvPicPr>
          <p:nvPr/>
        </p:nvPicPr>
        <p:blipFill>
          <a:blip r:embed="rId4"/>
          <a:stretch>
            <a:fillRect/>
          </a:stretch>
        </p:blipFill>
        <p:spPr>
          <a:xfrm>
            <a:off x="1021237" y="1576046"/>
            <a:ext cx="4051022" cy="3705905"/>
          </a:xfrm>
          <a:prstGeom prst="rect">
            <a:avLst/>
          </a:prstGeom>
        </p:spPr>
      </p:pic>
      <p:sp>
        <p:nvSpPr>
          <p:cNvPr id="5" name="TextBox 4">
            <a:extLst>
              <a:ext uri="{FF2B5EF4-FFF2-40B4-BE49-F238E27FC236}">
                <a16:creationId xmlns:a16="http://schemas.microsoft.com/office/drawing/2014/main" id="{FDC08AEB-142D-67FB-12A7-077E41C207D6}"/>
              </a:ext>
            </a:extLst>
          </p:cNvPr>
          <p:cNvSpPr txBox="1"/>
          <p:nvPr/>
        </p:nvSpPr>
        <p:spPr>
          <a:xfrm>
            <a:off x="6271673" y="2505668"/>
            <a:ext cx="4362654" cy="923330"/>
          </a:xfrm>
          <a:prstGeom prst="rect">
            <a:avLst/>
          </a:prstGeom>
          <a:noFill/>
        </p:spPr>
        <p:txBody>
          <a:bodyPr wrap="square" rtlCol="0">
            <a:spAutoFit/>
          </a:bodyPr>
          <a:lstStyle/>
          <a:p>
            <a:r>
              <a:rPr lang="en-US" sz="5400" b="1" dirty="0">
                <a:solidFill>
                  <a:srgbClr val="542919"/>
                </a:solidFill>
              </a:rPr>
              <a:t>Yakoke </a:t>
            </a:r>
            <a:r>
              <a:rPr lang="en-US" sz="5400" b="1" dirty="0" err="1">
                <a:solidFill>
                  <a:srgbClr val="542919"/>
                </a:solidFill>
              </a:rPr>
              <a:t>Fehna</a:t>
            </a:r>
            <a:r>
              <a:rPr lang="en-US" sz="5400" b="1" dirty="0">
                <a:solidFill>
                  <a:srgbClr val="542919"/>
                </a:solidFill>
              </a:rPr>
              <a:t>!</a:t>
            </a:r>
          </a:p>
        </p:txBody>
      </p:sp>
      <p:sp>
        <p:nvSpPr>
          <p:cNvPr id="7" name="TextBox 6">
            <a:extLst>
              <a:ext uri="{FF2B5EF4-FFF2-40B4-BE49-F238E27FC236}">
                <a16:creationId xmlns:a16="http://schemas.microsoft.com/office/drawing/2014/main" id="{ABE049AF-C94D-7DED-B95C-8C929CD36616}"/>
              </a:ext>
            </a:extLst>
          </p:cNvPr>
          <p:cNvSpPr txBox="1"/>
          <p:nvPr/>
        </p:nvSpPr>
        <p:spPr>
          <a:xfrm>
            <a:off x="7119743" y="3428998"/>
            <a:ext cx="4362654" cy="769441"/>
          </a:xfrm>
          <a:prstGeom prst="rect">
            <a:avLst/>
          </a:prstGeom>
          <a:noFill/>
        </p:spPr>
        <p:txBody>
          <a:bodyPr wrap="square" rtlCol="0">
            <a:spAutoFit/>
          </a:bodyPr>
          <a:lstStyle/>
          <a:p>
            <a:r>
              <a:rPr lang="en-US" sz="4400" b="1" dirty="0">
                <a:solidFill>
                  <a:srgbClr val="542919"/>
                </a:solidFill>
              </a:rPr>
              <a:t>Questions?</a:t>
            </a:r>
          </a:p>
        </p:txBody>
      </p:sp>
    </p:spTree>
    <p:extLst>
      <p:ext uri="{BB962C8B-B14F-4D97-AF65-F5344CB8AC3E}">
        <p14:creationId xmlns:p14="http://schemas.microsoft.com/office/powerpoint/2010/main" val="21389750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E24037-942E-3351-2019-0411B244F739}"/>
            </a:ext>
          </a:extLst>
        </p:cNvPr>
        <p:cNvGrpSpPr/>
        <p:nvPr/>
      </p:nvGrpSpPr>
      <p:grpSpPr>
        <a:xfrm>
          <a:off x="0" y="0"/>
          <a:ext cx="0" cy="0"/>
          <a:chOff x="0" y="0"/>
          <a:chExt cx="0" cy="0"/>
        </a:xfrm>
      </p:grpSpPr>
      <p:pic>
        <p:nvPicPr>
          <p:cNvPr id="6" name="Picture 5" descr="A screenshot of a computer&#10;&#10;Description automatically generated">
            <a:extLst>
              <a:ext uri="{FF2B5EF4-FFF2-40B4-BE49-F238E27FC236}">
                <a16:creationId xmlns:a16="http://schemas.microsoft.com/office/drawing/2014/main" id="{6223A47C-F9D3-97A9-1994-F9FD9FB0B1D3}"/>
              </a:ext>
            </a:extLst>
          </p:cNvPr>
          <p:cNvPicPr>
            <a:picLocks noChangeAspect="1"/>
          </p:cNvPicPr>
          <p:nvPr/>
        </p:nvPicPr>
        <p:blipFill>
          <a:blip r:embed="rId3"/>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7DABF717-E529-31F2-FC42-190595E3D679}"/>
              </a:ext>
            </a:extLst>
          </p:cNvPr>
          <p:cNvSpPr txBox="1"/>
          <p:nvPr/>
        </p:nvSpPr>
        <p:spPr>
          <a:xfrm>
            <a:off x="69027" y="864112"/>
            <a:ext cx="6659679" cy="646331"/>
          </a:xfrm>
          <a:prstGeom prst="rect">
            <a:avLst/>
          </a:prstGeom>
          <a:noFill/>
        </p:spPr>
        <p:txBody>
          <a:bodyPr wrap="square" lIns="91440" tIns="45720" rIns="91440" bIns="45720" rtlCol="0" anchor="t">
            <a:spAutoFit/>
          </a:bodyPr>
          <a:lstStyle/>
          <a:p>
            <a:pPr algn="ctr"/>
            <a:r>
              <a:rPr lang="en-US" sz="3600" b="1" dirty="0">
                <a:solidFill>
                  <a:srgbClr val="542919"/>
                </a:solidFill>
              </a:rPr>
              <a:t>Hopa(n)ki oh </a:t>
            </a:r>
            <a:r>
              <a:rPr lang="en-US" sz="3600" b="1" dirty="0" err="1">
                <a:solidFill>
                  <a:srgbClr val="542919"/>
                </a:solidFill>
              </a:rPr>
              <a:t>chash</a:t>
            </a:r>
            <a:r>
              <a:rPr lang="en-US" sz="3600" b="1" dirty="0">
                <a:solidFill>
                  <a:srgbClr val="542919"/>
                </a:solidFill>
              </a:rPr>
              <a:t>...Site History</a:t>
            </a:r>
            <a:endParaRPr lang="en-US" sz="1600" b="1" dirty="0">
              <a:solidFill>
                <a:srgbClr val="542919"/>
              </a:solidFill>
              <a:latin typeface="Gill Sans" panose="020B0502020104020203" pitchFamily="34" charset="-79"/>
              <a:cs typeface="Gill Sans" panose="020B0502020104020203" pitchFamily="34" charset="-79"/>
            </a:endParaRPr>
          </a:p>
        </p:txBody>
      </p:sp>
      <p:sp>
        <p:nvSpPr>
          <p:cNvPr id="14" name="TextBox 13">
            <a:extLst>
              <a:ext uri="{FF2B5EF4-FFF2-40B4-BE49-F238E27FC236}">
                <a16:creationId xmlns:a16="http://schemas.microsoft.com/office/drawing/2014/main" id="{BAC6AD2B-A44F-61A7-5F0B-873B9C221940}"/>
              </a:ext>
            </a:extLst>
          </p:cNvPr>
          <p:cNvSpPr txBox="1"/>
          <p:nvPr/>
        </p:nvSpPr>
        <p:spPr>
          <a:xfrm>
            <a:off x="524862" y="1514387"/>
            <a:ext cx="4873326" cy="5170646"/>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US" sz="2200" dirty="0">
                <a:solidFill>
                  <a:srgbClr val="542919"/>
                </a:solidFill>
              </a:rPr>
              <a:t>57 acres, located West of Talihina, OK</a:t>
            </a:r>
          </a:p>
          <a:p>
            <a:pPr marL="342900" indent="-342900">
              <a:buFont typeface="Arial" panose="020B0604020202020204" pitchFamily="34" charset="0"/>
              <a:buChar char="•"/>
            </a:pPr>
            <a:r>
              <a:rPr lang="en-US" sz="2200">
                <a:solidFill>
                  <a:srgbClr val="542919"/>
                </a:solidFill>
              </a:rPr>
              <a:t>1913-1917: Carter Hospital-Office of Indian Affairs </a:t>
            </a:r>
            <a:endParaRPr lang="en-US" sz="2200">
              <a:solidFill>
                <a:srgbClr val="542919"/>
              </a:solidFill>
              <a:ea typeface="Calibri"/>
              <a:cs typeface="Calibri"/>
            </a:endParaRPr>
          </a:p>
          <a:p>
            <a:pPr marL="342900" indent="-342900">
              <a:buFont typeface="Arial" panose="020B0604020202020204" pitchFamily="34" charset="0"/>
              <a:buChar char="•"/>
            </a:pPr>
            <a:r>
              <a:rPr lang="en-US" sz="2200">
                <a:solidFill>
                  <a:srgbClr val="542919"/>
                </a:solidFill>
                <a:ea typeface="Calibri"/>
                <a:cs typeface="Calibri"/>
              </a:rPr>
              <a:t>1917-1938: Choctaw and Chickasaw Sanatorium</a:t>
            </a:r>
            <a:endParaRPr lang="en-US" sz="2200" dirty="0">
              <a:solidFill>
                <a:srgbClr val="542919"/>
              </a:solidFill>
              <a:ea typeface="Calibri"/>
              <a:cs typeface="Calibri"/>
            </a:endParaRPr>
          </a:p>
          <a:p>
            <a:pPr marL="800100" lvl="1" indent="-342900">
              <a:buFont typeface="Courier New" panose="020B0604020202020204" pitchFamily="34" charset="0"/>
              <a:buChar char="o"/>
            </a:pPr>
            <a:r>
              <a:rPr lang="en-US" sz="2200" dirty="0">
                <a:solidFill>
                  <a:srgbClr val="542919"/>
                </a:solidFill>
                <a:ea typeface="Calibri"/>
                <a:cs typeface="Calibri"/>
              </a:rPr>
              <a:t>Treatment of </a:t>
            </a:r>
            <a:r>
              <a:rPr lang="en-US" sz="2200">
                <a:solidFill>
                  <a:srgbClr val="542919"/>
                </a:solidFill>
                <a:ea typeface="Calibri"/>
                <a:cs typeface="Calibri"/>
              </a:rPr>
              <a:t>tubercular</a:t>
            </a:r>
            <a:r>
              <a:rPr lang="en-US" sz="2200" dirty="0">
                <a:solidFill>
                  <a:srgbClr val="542919"/>
                </a:solidFill>
                <a:ea typeface="Calibri"/>
                <a:cs typeface="Calibri"/>
              </a:rPr>
              <a:t> Choctaw/Chickasaw tribal members </a:t>
            </a:r>
          </a:p>
          <a:p>
            <a:pPr marL="342900" indent="-342900">
              <a:buFont typeface="Arial" panose="020B0604020202020204" pitchFamily="34" charset="0"/>
              <a:buChar char="•"/>
            </a:pPr>
            <a:r>
              <a:rPr lang="en-US" sz="2200">
                <a:solidFill>
                  <a:srgbClr val="542919"/>
                </a:solidFill>
                <a:ea typeface="Calibri"/>
                <a:cs typeface="Calibri"/>
              </a:rPr>
              <a:t>1938-1999: Choctaw-Chickasaw Hospital, renamed the Talihina Indian Hospital around 1940. By 1963 transitioned to a full hospital run by Public Health Services and Indian Health Services.</a:t>
            </a:r>
          </a:p>
          <a:p>
            <a:pPr marL="342900" indent="-342900">
              <a:buFont typeface="Arial" panose="020B0604020202020204" pitchFamily="34" charset="0"/>
              <a:buChar char="•"/>
            </a:pPr>
            <a:endParaRPr lang="en-US" sz="2200" dirty="0">
              <a:solidFill>
                <a:srgbClr val="542919"/>
              </a:solidFill>
              <a:ea typeface="Calibri"/>
              <a:cs typeface="Calibri"/>
            </a:endParaRPr>
          </a:p>
        </p:txBody>
      </p:sp>
      <p:pic>
        <p:nvPicPr>
          <p:cNvPr id="4" name="Picture 3" descr="A couple of people walking in front of a house&#10;&#10;AI-generated content may be incorrect.">
            <a:extLst>
              <a:ext uri="{FF2B5EF4-FFF2-40B4-BE49-F238E27FC236}">
                <a16:creationId xmlns:a16="http://schemas.microsoft.com/office/drawing/2014/main" id="{F6380E07-DFE2-E6FC-8992-820AAA7B4BC0}"/>
              </a:ext>
            </a:extLst>
          </p:cNvPr>
          <p:cNvPicPr>
            <a:picLocks noChangeAspect="1"/>
          </p:cNvPicPr>
          <p:nvPr/>
        </p:nvPicPr>
        <p:blipFill>
          <a:blip r:embed="rId4"/>
          <a:stretch>
            <a:fillRect/>
          </a:stretch>
        </p:blipFill>
        <p:spPr>
          <a:xfrm>
            <a:off x="5400293" y="1510145"/>
            <a:ext cx="6441395" cy="4142510"/>
          </a:xfrm>
          <a:prstGeom prst="rect">
            <a:avLst/>
          </a:prstGeom>
        </p:spPr>
      </p:pic>
    </p:spTree>
    <p:extLst>
      <p:ext uri="{BB962C8B-B14F-4D97-AF65-F5344CB8AC3E}">
        <p14:creationId xmlns:p14="http://schemas.microsoft.com/office/powerpoint/2010/main" val="8558152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571BBF-CF09-FF08-943D-015972A11734}"/>
            </a:ext>
          </a:extLst>
        </p:cNvPr>
        <p:cNvGrpSpPr/>
        <p:nvPr/>
      </p:nvGrpSpPr>
      <p:grpSpPr>
        <a:xfrm>
          <a:off x="0" y="0"/>
          <a:ext cx="0" cy="0"/>
          <a:chOff x="0" y="0"/>
          <a:chExt cx="0" cy="0"/>
        </a:xfrm>
      </p:grpSpPr>
      <p:pic>
        <p:nvPicPr>
          <p:cNvPr id="6" name="Picture 5" descr="A screenshot of a computer&#10;&#10;Description automatically generated">
            <a:extLst>
              <a:ext uri="{FF2B5EF4-FFF2-40B4-BE49-F238E27FC236}">
                <a16:creationId xmlns:a16="http://schemas.microsoft.com/office/drawing/2014/main" id="{E43C2965-347F-3865-84F1-6F3BE70438D2}"/>
              </a:ext>
            </a:extLst>
          </p:cNvPr>
          <p:cNvPicPr>
            <a:picLocks noChangeAspect="1"/>
          </p:cNvPicPr>
          <p:nvPr/>
        </p:nvPicPr>
        <p:blipFill>
          <a:blip r:embed="rId3"/>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1DBD34B8-C2A8-A512-1B48-90AAD24B213B}"/>
              </a:ext>
            </a:extLst>
          </p:cNvPr>
          <p:cNvSpPr txBox="1"/>
          <p:nvPr/>
        </p:nvSpPr>
        <p:spPr>
          <a:xfrm>
            <a:off x="69027" y="864112"/>
            <a:ext cx="4059354" cy="646331"/>
          </a:xfrm>
          <a:prstGeom prst="rect">
            <a:avLst/>
          </a:prstGeom>
          <a:noFill/>
        </p:spPr>
        <p:txBody>
          <a:bodyPr wrap="square" lIns="91440" tIns="45720" rIns="91440" bIns="45720" rtlCol="0" anchor="t">
            <a:spAutoFit/>
          </a:bodyPr>
          <a:lstStyle/>
          <a:p>
            <a:pPr algn="ctr"/>
            <a:r>
              <a:rPr lang="en-US" sz="3600" b="1">
                <a:solidFill>
                  <a:srgbClr val="542919"/>
                </a:solidFill>
              </a:rPr>
              <a:t>Building History</a:t>
            </a:r>
            <a:endParaRPr lang="en-US" sz="1600" b="1" dirty="0">
              <a:solidFill>
                <a:srgbClr val="542919"/>
              </a:solidFill>
              <a:latin typeface="Gill Sans" panose="020B0502020104020203" pitchFamily="34" charset="-79"/>
              <a:cs typeface="Gill Sans" panose="020B0502020104020203" pitchFamily="34" charset="-79"/>
            </a:endParaRPr>
          </a:p>
        </p:txBody>
      </p:sp>
      <p:sp>
        <p:nvSpPr>
          <p:cNvPr id="14" name="TextBox 13">
            <a:extLst>
              <a:ext uri="{FF2B5EF4-FFF2-40B4-BE49-F238E27FC236}">
                <a16:creationId xmlns:a16="http://schemas.microsoft.com/office/drawing/2014/main" id="{A66A0FEB-59C6-A0FC-A0D5-6D9EEC152E7E}"/>
              </a:ext>
            </a:extLst>
          </p:cNvPr>
          <p:cNvSpPr txBox="1"/>
          <p:nvPr/>
        </p:nvSpPr>
        <p:spPr>
          <a:xfrm>
            <a:off x="524862" y="1514387"/>
            <a:ext cx="4873326" cy="5170646"/>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US" sz="2200" dirty="0">
                <a:solidFill>
                  <a:srgbClr val="542919"/>
                </a:solidFill>
              </a:rPr>
              <a:t>57 acres, located</a:t>
            </a:r>
            <a:r>
              <a:rPr lang="en-US" sz="2200">
                <a:solidFill>
                  <a:srgbClr val="542919"/>
                </a:solidFill>
              </a:rPr>
              <a:t> West of Talihina, OK</a:t>
            </a:r>
          </a:p>
          <a:p>
            <a:pPr marL="342900" indent="-342900">
              <a:buFont typeface="Arial" panose="020B0604020202020204" pitchFamily="34" charset="0"/>
              <a:buChar char="•"/>
            </a:pPr>
            <a:r>
              <a:rPr lang="en-US" sz="2200">
                <a:solidFill>
                  <a:srgbClr val="542919"/>
                </a:solidFill>
              </a:rPr>
              <a:t>1913-1917: Carter Hospital-Office of Indian Affairs </a:t>
            </a:r>
            <a:endParaRPr lang="en-US" sz="2200">
              <a:solidFill>
                <a:srgbClr val="542919"/>
              </a:solidFill>
              <a:ea typeface="Calibri"/>
              <a:cs typeface="Calibri"/>
            </a:endParaRPr>
          </a:p>
          <a:p>
            <a:pPr marL="342900" indent="-342900">
              <a:buFont typeface="Arial" panose="020B0604020202020204" pitchFamily="34" charset="0"/>
              <a:buChar char="•"/>
            </a:pPr>
            <a:r>
              <a:rPr lang="en-US" sz="2200">
                <a:solidFill>
                  <a:srgbClr val="542919"/>
                </a:solidFill>
                <a:ea typeface="Calibri"/>
                <a:cs typeface="Calibri"/>
              </a:rPr>
              <a:t>1917-1938: Choctaw and Chickasaw Sanatorium</a:t>
            </a:r>
            <a:endParaRPr lang="en-US" sz="2200" dirty="0">
              <a:solidFill>
                <a:srgbClr val="542919"/>
              </a:solidFill>
              <a:ea typeface="Calibri"/>
              <a:cs typeface="Calibri"/>
            </a:endParaRPr>
          </a:p>
          <a:p>
            <a:pPr marL="800100" lvl="1" indent="-342900">
              <a:buFont typeface="Courier New" panose="020B0604020202020204" pitchFamily="34" charset="0"/>
              <a:buChar char="o"/>
            </a:pPr>
            <a:r>
              <a:rPr lang="en-US" sz="2200" dirty="0">
                <a:solidFill>
                  <a:srgbClr val="542919"/>
                </a:solidFill>
                <a:ea typeface="Calibri"/>
                <a:cs typeface="Calibri"/>
              </a:rPr>
              <a:t>Treatment of </a:t>
            </a:r>
            <a:r>
              <a:rPr lang="en-US" sz="2200">
                <a:solidFill>
                  <a:srgbClr val="542919"/>
                </a:solidFill>
                <a:ea typeface="Calibri"/>
                <a:cs typeface="Calibri"/>
              </a:rPr>
              <a:t>tubercular</a:t>
            </a:r>
            <a:r>
              <a:rPr lang="en-US" sz="2200" dirty="0">
                <a:solidFill>
                  <a:srgbClr val="542919"/>
                </a:solidFill>
                <a:ea typeface="Calibri"/>
                <a:cs typeface="Calibri"/>
              </a:rPr>
              <a:t> Choctaw/Chickasaw tribal members </a:t>
            </a:r>
          </a:p>
          <a:p>
            <a:pPr marL="342900" indent="-342900">
              <a:buFont typeface="Arial" panose="020B0604020202020204" pitchFamily="34" charset="0"/>
              <a:buChar char="•"/>
            </a:pPr>
            <a:r>
              <a:rPr lang="en-US" sz="2200">
                <a:solidFill>
                  <a:srgbClr val="542919"/>
                </a:solidFill>
                <a:ea typeface="Calibri"/>
                <a:cs typeface="Calibri"/>
              </a:rPr>
              <a:t>1938-1999: Choctaw-Chickasaw Hospital, renamed the Talihina Indian Hospital around 1940. By 1963 transitioned to a full hospital run by Public Health Services and Indian Health Services.</a:t>
            </a:r>
          </a:p>
          <a:p>
            <a:pPr marL="342900" indent="-342900">
              <a:buFont typeface="Arial" panose="020B0604020202020204" pitchFamily="34" charset="0"/>
              <a:buChar char="•"/>
            </a:pPr>
            <a:endParaRPr lang="en-US" sz="2200" dirty="0">
              <a:solidFill>
                <a:srgbClr val="542919"/>
              </a:solidFill>
              <a:ea typeface="Calibri"/>
              <a:cs typeface="Calibri"/>
            </a:endParaRPr>
          </a:p>
        </p:txBody>
      </p:sp>
      <p:pic>
        <p:nvPicPr>
          <p:cNvPr id="3" name="Picture 2" descr="A black and white photo of a building&#10;&#10;AI-generated content may be incorrect.">
            <a:extLst>
              <a:ext uri="{FF2B5EF4-FFF2-40B4-BE49-F238E27FC236}">
                <a16:creationId xmlns:a16="http://schemas.microsoft.com/office/drawing/2014/main" id="{F06A71C4-FB7A-54C1-963A-50AEA34E45B6}"/>
              </a:ext>
            </a:extLst>
          </p:cNvPr>
          <p:cNvPicPr>
            <a:picLocks noChangeAspect="1"/>
          </p:cNvPicPr>
          <p:nvPr/>
        </p:nvPicPr>
        <p:blipFill>
          <a:blip r:embed="rId4"/>
          <a:stretch>
            <a:fillRect/>
          </a:stretch>
        </p:blipFill>
        <p:spPr>
          <a:xfrm>
            <a:off x="7072952" y="3175000"/>
            <a:ext cx="5005696" cy="3073400"/>
          </a:xfrm>
          <a:prstGeom prst="rect">
            <a:avLst/>
          </a:prstGeom>
        </p:spPr>
      </p:pic>
      <p:pic>
        <p:nvPicPr>
          <p:cNvPr id="5" name="Picture 4" descr="A building with a brick wall and a brick chimney&#10;&#10;AI-generated content may be incorrect.">
            <a:extLst>
              <a:ext uri="{FF2B5EF4-FFF2-40B4-BE49-F238E27FC236}">
                <a16:creationId xmlns:a16="http://schemas.microsoft.com/office/drawing/2014/main" id="{1D494DA5-A73D-DDDE-00C1-B4FAF2EB9128}"/>
              </a:ext>
            </a:extLst>
          </p:cNvPr>
          <p:cNvPicPr>
            <a:picLocks noChangeAspect="1"/>
          </p:cNvPicPr>
          <p:nvPr/>
        </p:nvPicPr>
        <p:blipFill>
          <a:blip r:embed="rId5"/>
          <a:stretch>
            <a:fillRect/>
          </a:stretch>
        </p:blipFill>
        <p:spPr>
          <a:xfrm>
            <a:off x="5899856" y="635000"/>
            <a:ext cx="4494389" cy="3073400"/>
          </a:xfrm>
          <a:prstGeom prst="rect">
            <a:avLst/>
          </a:prstGeom>
        </p:spPr>
      </p:pic>
    </p:spTree>
    <p:extLst>
      <p:ext uri="{BB962C8B-B14F-4D97-AF65-F5344CB8AC3E}">
        <p14:creationId xmlns:p14="http://schemas.microsoft.com/office/powerpoint/2010/main" val="6651148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descr="A close-up of a newspaper&#10;&#10;AI-generated content may be incorrect.">
            <a:extLst>
              <a:ext uri="{FF2B5EF4-FFF2-40B4-BE49-F238E27FC236}">
                <a16:creationId xmlns:a16="http://schemas.microsoft.com/office/drawing/2014/main" id="{EC512DA0-A125-8D32-6087-B2C8C56A8246}"/>
              </a:ext>
            </a:extLst>
          </p:cNvPr>
          <p:cNvPicPr>
            <a:picLocks noGrp="1" noChangeAspect="1"/>
          </p:cNvPicPr>
          <p:nvPr>
            <p:ph idx="1"/>
          </p:nvPr>
        </p:nvPicPr>
        <p:blipFill>
          <a:blip r:embed="rId2"/>
          <a:srcRect b="8180"/>
          <a:stretch>
            <a:fillRect/>
          </a:stretch>
        </p:blipFill>
        <p:spPr>
          <a:xfrm>
            <a:off x="20" y="1282"/>
            <a:ext cx="12191980" cy="6856718"/>
          </a:xfrm>
          <a:prstGeom prst="rect">
            <a:avLst/>
          </a:prstGeom>
        </p:spPr>
      </p:pic>
    </p:spTree>
    <p:extLst>
      <p:ext uri="{BB962C8B-B14F-4D97-AF65-F5344CB8AC3E}">
        <p14:creationId xmlns:p14="http://schemas.microsoft.com/office/powerpoint/2010/main" val="4353132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70A353-5077-07A0-0C87-FD07D16950C7}"/>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72D9A0BF-3F0D-328A-C501-EA6E23C06985}"/>
              </a:ext>
            </a:extLst>
          </p:cNvPr>
          <p:cNvPicPr>
            <a:picLocks noChangeAspect="1" noChangeArrowheads="1"/>
          </p:cNvPicPr>
          <p:nvPr/>
        </p:nvPicPr>
        <p:blipFill rotWithShape="1">
          <a:blip r:embed="rId3">
            <a:alphaModFix amt="70000"/>
            <a:extLst>
              <a:ext uri="{28A0092B-C50C-407E-A947-70E740481C1C}">
                <a14:useLocalDpi xmlns:a14="http://schemas.microsoft.com/office/drawing/2010/main" val="0"/>
              </a:ext>
            </a:extLst>
          </a:blip>
          <a:srcRect t="18952" b="27856"/>
          <a:stretch/>
        </p:blipFill>
        <p:spPr bwMode="auto">
          <a:xfrm>
            <a:off x="4865443" y="1213859"/>
            <a:ext cx="7326557" cy="5023234"/>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6" name="Picture 5" descr="A screenshot of a computer&#10;&#10;Description automatically generated">
            <a:extLst>
              <a:ext uri="{FF2B5EF4-FFF2-40B4-BE49-F238E27FC236}">
                <a16:creationId xmlns:a16="http://schemas.microsoft.com/office/drawing/2014/main" id="{021A8B0E-7120-8300-0D67-F060D827EB9B}"/>
              </a:ext>
            </a:extLst>
          </p:cNvPr>
          <p:cNvPicPr>
            <a:picLocks noChangeAspect="1"/>
          </p:cNvPicPr>
          <p:nvPr/>
        </p:nvPicPr>
        <p:blipFill>
          <a:blip r:embed="rId4"/>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3DA44BD4-E227-2A20-47B4-A6A1A59A3FDA}"/>
              </a:ext>
            </a:extLst>
          </p:cNvPr>
          <p:cNvSpPr txBox="1"/>
          <p:nvPr/>
        </p:nvSpPr>
        <p:spPr>
          <a:xfrm>
            <a:off x="178316" y="989141"/>
            <a:ext cx="6573983" cy="645876"/>
          </a:xfrm>
          <a:prstGeom prst="rect">
            <a:avLst/>
          </a:prstGeom>
          <a:noFill/>
        </p:spPr>
        <p:txBody>
          <a:bodyPr wrap="square" lIns="91440" tIns="45720" rIns="91440" bIns="45720" rtlCol="0" anchor="t">
            <a:spAutoFit/>
          </a:bodyPr>
          <a:lstStyle/>
          <a:p>
            <a:r>
              <a:rPr lang="en-US" sz="3500" b="1" dirty="0">
                <a:solidFill>
                  <a:srgbClr val="542919"/>
                </a:solidFill>
                <a:latin typeface="Verdana"/>
                <a:ea typeface="Verdana"/>
                <a:cs typeface="Gill Sans" panose="020B0502020104020203" pitchFamily="34" charset="-79"/>
              </a:rPr>
              <a:t>EPA Multipurpose Grant</a:t>
            </a:r>
          </a:p>
        </p:txBody>
      </p:sp>
      <p:sp>
        <p:nvSpPr>
          <p:cNvPr id="7" name="TextBox 6">
            <a:extLst>
              <a:ext uri="{FF2B5EF4-FFF2-40B4-BE49-F238E27FC236}">
                <a16:creationId xmlns:a16="http://schemas.microsoft.com/office/drawing/2014/main" id="{4EBB5D2E-9D28-5AFD-0005-4E7A6D6D5629}"/>
              </a:ext>
            </a:extLst>
          </p:cNvPr>
          <p:cNvSpPr txBox="1"/>
          <p:nvPr/>
        </p:nvSpPr>
        <p:spPr>
          <a:xfrm>
            <a:off x="381697" y="1919008"/>
            <a:ext cx="4970456" cy="3785652"/>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000" dirty="0">
                <a:solidFill>
                  <a:srgbClr val="542919"/>
                </a:solidFill>
              </a:rPr>
              <a:t>In 2023 CNO Brownfields was awarded the competitive EPA </a:t>
            </a:r>
            <a:r>
              <a:rPr lang="en-US" sz="2000">
                <a:solidFill>
                  <a:srgbClr val="542919"/>
                </a:solidFill>
              </a:rPr>
              <a:t>Multipurpose grant for</a:t>
            </a:r>
            <a:r>
              <a:rPr lang="en-US" sz="2000" dirty="0">
                <a:solidFill>
                  <a:srgbClr val="542919"/>
                </a:solidFill>
              </a:rPr>
              <a:t> Old Talihina </a:t>
            </a:r>
            <a:r>
              <a:rPr lang="en-US" sz="2000">
                <a:solidFill>
                  <a:srgbClr val="542919"/>
                </a:solidFill>
              </a:rPr>
              <a:t>Indian Hospital Building 201. (picture)</a:t>
            </a:r>
            <a:endParaRPr lang="en-US" sz="2000" dirty="0">
              <a:solidFill>
                <a:srgbClr val="542919"/>
              </a:solidFill>
            </a:endParaRPr>
          </a:p>
          <a:p>
            <a:pPr marL="285750" indent="-285750">
              <a:buFont typeface="Arial" panose="020B0604020202020204" pitchFamily="34" charset="0"/>
              <a:buChar char="•"/>
            </a:pPr>
            <a:r>
              <a:rPr lang="en-US" sz="2400" u="sng">
                <a:solidFill>
                  <a:srgbClr val="542919"/>
                </a:solidFill>
                <a:ea typeface="Calibri"/>
                <a:cs typeface="Calibri"/>
              </a:rPr>
              <a:t>Grant Tasks</a:t>
            </a:r>
            <a:r>
              <a:rPr lang="en-US" sz="2400">
                <a:solidFill>
                  <a:srgbClr val="542919"/>
                </a:solidFill>
                <a:ea typeface="Calibri"/>
                <a:cs typeface="Calibri"/>
              </a:rPr>
              <a:t>: </a:t>
            </a:r>
            <a:endParaRPr lang="en-US" sz="2400" dirty="0">
              <a:solidFill>
                <a:srgbClr val="542919"/>
              </a:solidFill>
            </a:endParaRPr>
          </a:p>
          <a:p>
            <a:pPr marL="742950" lvl="1" indent="-285750">
              <a:buFont typeface="Courier New" panose="020B0604020202020204" pitchFamily="34" charset="0"/>
              <a:buChar char="o"/>
            </a:pPr>
            <a:r>
              <a:rPr lang="en-US">
                <a:solidFill>
                  <a:srgbClr val="542919"/>
                </a:solidFill>
                <a:ea typeface="Calibri" panose="020F0502020204030204"/>
                <a:cs typeface="Calibri" panose="020F0502020204030204"/>
              </a:rPr>
              <a:t>Assessments within Building 201 and the surrounding grounds</a:t>
            </a:r>
          </a:p>
          <a:p>
            <a:pPr marL="742950" lvl="1" indent="-285750">
              <a:buFont typeface="Courier New" panose="020B0604020202020204" pitchFamily="34" charset="0"/>
              <a:buChar char="o"/>
            </a:pPr>
            <a:r>
              <a:rPr lang="en-US">
                <a:solidFill>
                  <a:srgbClr val="542919"/>
                </a:solidFill>
                <a:ea typeface="Calibri" panose="020F0502020204030204"/>
                <a:cs typeface="Calibri" panose="020F0502020204030204"/>
              </a:rPr>
              <a:t>Develop and Conduct Community Engagement</a:t>
            </a:r>
          </a:p>
          <a:p>
            <a:pPr marL="742950" lvl="1" indent="-285750">
              <a:buFont typeface="Courier New" panose="020B0604020202020204" pitchFamily="34" charset="0"/>
              <a:buChar char="o"/>
            </a:pPr>
            <a:r>
              <a:rPr lang="en-US">
                <a:solidFill>
                  <a:srgbClr val="542919"/>
                </a:solidFill>
                <a:ea typeface="Calibri" panose="020F0502020204030204"/>
                <a:cs typeface="Calibri" panose="020F0502020204030204"/>
              </a:rPr>
              <a:t>Develop and Implement Cleanup Plans </a:t>
            </a:r>
          </a:p>
          <a:p>
            <a:pPr marL="742950" lvl="1" indent="-285750">
              <a:buFont typeface="Courier New" panose="020B0604020202020204" pitchFamily="34" charset="0"/>
              <a:buChar char="o"/>
            </a:pPr>
            <a:r>
              <a:rPr lang="en-US">
                <a:solidFill>
                  <a:srgbClr val="542919"/>
                </a:solidFill>
                <a:ea typeface="Calibri" panose="020F0502020204030204"/>
                <a:cs typeface="Calibri" panose="020F0502020204030204"/>
              </a:rPr>
              <a:t>Reuse and Revitalization Plan Development  </a:t>
            </a:r>
          </a:p>
          <a:p>
            <a:r>
              <a:rPr lang="en-US" sz="1000" dirty="0">
                <a:solidFill>
                  <a:srgbClr val="542919"/>
                </a:solidFill>
              </a:rPr>
              <a:t> </a:t>
            </a:r>
          </a:p>
        </p:txBody>
      </p:sp>
      <p:pic>
        <p:nvPicPr>
          <p:cNvPr id="2" name="Picture 1" descr="A group of people standing in front of a banner&#10;&#10;AI-generated content may be incorrect.">
            <a:extLst>
              <a:ext uri="{FF2B5EF4-FFF2-40B4-BE49-F238E27FC236}">
                <a16:creationId xmlns:a16="http://schemas.microsoft.com/office/drawing/2014/main" id="{C90591BC-1FA5-789D-AF77-EFCBF81A87E9}"/>
              </a:ext>
            </a:extLst>
          </p:cNvPr>
          <p:cNvPicPr>
            <a:picLocks noChangeAspect="1"/>
          </p:cNvPicPr>
          <p:nvPr/>
        </p:nvPicPr>
        <p:blipFill>
          <a:blip r:embed="rId5"/>
          <a:stretch>
            <a:fillRect/>
          </a:stretch>
        </p:blipFill>
        <p:spPr>
          <a:xfrm>
            <a:off x="5778500" y="1663700"/>
            <a:ext cx="5511800" cy="4127500"/>
          </a:xfrm>
          <a:prstGeom prst="rect">
            <a:avLst/>
          </a:prstGeom>
        </p:spPr>
      </p:pic>
    </p:spTree>
    <p:extLst>
      <p:ext uri="{BB962C8B-B14F-4D97-AF65-F5344CB8AC3E}">
        <p14:creationId xmlns:p14="http://schemas.microsoft.com/office/powerpoint/2010/main" val="8840444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CE6242-280E-18AA-30CA-C89BDAF753DD}"/>
            </a:ext>
          </a:extLst>
        </p:cNvPr>
        <p:cNvGrpSpPr/>
        <p:nvPr/>
      </p:nvGrpSpPr>
      <p:grpSpPr>
        <a:xfrm>
          <a:off x="0" y="0"/>
          <a:ext cx="0" cy="0"/>
          <a:chOff x="0" y="0"/>
          <a:chExt cx="0" cy="0"/>
        </a:xfrm>
      </p:grpSpPr>
      <p:pic>
        <p:nvPicPr>
          <p:cNvPr id="6" name="Picture 5" descr="A screenshot of a computer&#10;&#10;Description automatically generated">
            <a:extLst>
              <a:ext uri="{FF2B5EF4-FFF2-40B4-BE49-F238E27FC236}">
                <a16:creationId xmlns:a16="http://schemas.microsoft.com/office/drawing/2014/main" id="{FACCC8E4-5FB5-F939-2340-98AE07CCA1A7}"/>
              </a:ext>
            </a:extLst>
          </p:cNvPr>
          <p:cNvPicPr>
            <a:picLocks noChangeAspect="1"/>
          </p:cNvPicPr>
          <p:nvPr/>
        </p:nvPicPr>
        <p:blipFill>
          <a:blip r:embed="rId3"/>
          <a:stretch>
            <a:fillRect/>
          </a:stretch>
        </p:blipFill>
        <p:spPr>
          <a:xfrm>
            <a:off x="0" y="0"/>
            <a:ext cx="12192000" cy="6858000"/>
          </a:xfrm>
          <a:prstGeom prst="rect">
            <a:avLst/>
          </a:prstGeom>
        </p:spPr>
      </p:pic>
      <p:sp>
        <p:nvSpPr>
          <p:cNvPr id="10" name="TextBox 9">
            <a:extLst>
              <a:ext uri="{FF2B5EF4-FFF2-40B4-BE49-F238E27FC236}">
                <a16:creationId xmlns:a16="http://schemas.microsoft.com/office/drawing/2014/main" id="{A6D0CDCE-0524-73CE-0A7C-632BE0A878F7}"/>
              </a:ext>
            </a:extLst>
          </p:cNvPr>
          <p:cNvSpPr txBox="1"/>
          <p:nvPr/>
        </p:nvSpPr>
        <p:spPr>
          <a:xfrm>
            <a:off x="94800" y="864435"/>
            <a:ext cx="11086229" cy="646331"/>
          </a:xfrm>
          <a:prstGeom prst="rect">
            <a:avLst/>
          </a:prstGeom>
          <a:noFill/>
        </p:spPr>
        <p:txBody>
          <a:bodyPr wrap="square" rtlCol="0">
            <a:spAutoFit/>
          </a:bodyPr>
          <a:lstStyle/>
          <a:p>
            <a:r>
              <a:rPr lang="en-US" sz="3600" b="1" dirty="0">
                <a:solidFill>
                  <a:srgbClr val="542919"/>
                </a:solidFill>
              </a:rPr>
              <a:t>Project Schedule:</a:t>
            </a:r>
            <a:endParaRPr lang="en-US" sz="1600" b="1" dirty="0">
              <a:solidFill>
                <a:srgbClr val="542919"/>
              </a:solidFill>
              <a:latin typeface="Gill Sans" panose="020B0502020104020203" pitchFamily="34" charset="-79"/>
              <a:cs typeface="Gill Sans" panose="020B0502020104020203" pitchFamily="34" charset="-79"/>
            </a:endParaRPr>
          </a:p>
        </p:txBody>
      </p:sp>
      <p:sp>
        <p:nvSpPr>
          <p:cNvPr id="2" name="Rectangle 1">
            <a:extLst>
              <a:ext uri="{FF2B5EF4-FFF2-40B4-BE49-F238E27FC236}">
                <a16:creationId xmlns:a16="http://schemas.microsoft.com/office/drawing/2014/main" id="{C07AA028-80A9-A260-DA6A-57EE51513C6D}"/>
              </a:ext>
            </a:extLst>
          </p:cNvPr>
          <p:cNvSpPr/>
          <p:nvPr/>
        </p:nvSpPr>
        <p:spPr>
          <a:xfrm>
            <a:off x="222327" y="1683944"/>
            <a:ext cx="2468578" cy="2018923"/>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Establish and coordinate the Choctaw Nation Brownfields Multipurpose Grant Project Involvement Team</a:t>
            </a:r>
          </a:p>
        </p:txBody>
      </p:sp>
      <p:sp>
        <p:nvSpPr>
          <p:cNvPr id="3" name="Arrow: Right 2">
            <a:extLst>
              <a:ext uri="{FF2B5EF4-FFF2-40B4-BE49-F238E27FC236}">
                <a16:creationId xmlns:a16="http://schemas.microsoft.com/office/drawing/2014/main" id="{9F9B2B44-847D-3F18-995D-91433DDE58E7}"/>
              </a:ext>
            </a:extLst>
          </p:cNvPr>
          <p:cNvSpPr/>
          <p:nvPr/>
        </p:nvSpPr>
        <p:spPr>
          <a:xfrm>
            <a:off x="2820342" y="2632673"/>
            <a:ext cx="379065" cy="463611"/>
          </a:xfrm>
          <a:prstGeom prst="rightArrow">
            <a:avLst/>
          </a:prstGeom>
          <a:no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A61E5A0-FCDE-1031-2549-D3B42CCAE74A}"/>
              </a:ext>
            </a:extLst>
          </p:cNvPr>
          <p:cNvSpPr/>
          <p:nvPr/>
        </p:nvSpPr>
        <p:spPr>
          <a:xfrm>
            <a:off x="3328844" y="1683944"/>
            <a:ext cx="2468578" cy="2018923"/>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Debris Removal</a:t>
            </a:r>
          </a:p>
        </p:txBody>
      </p:sp>
      <p:sp>
        <p:nvSpPr>
          <p:cNvPr id="27" name="Arrow: Right 26">
            <a:extLst>
              <a:ext uri="{FF2B5EF4-FFF2-40B4-BE49-F238E27FC236}">
                <a16:creationId xmlns:a16="http://schemas.microsoft.com/office/drawing/2014/main" id="{F6D74B07-B0C7-C34B-B2D7-C9E4541169A3}"/>
              </a:ext>
            </a:extLst>
          </p:cNvPr>
          <p:cNvSpPr/>
          <p:nvPr/>
        </p:nvSpPr>
        <p:spPr>
          <a:xfrm>
            <a:off x="5926859" y="2632673"/>
            <a:ext cx="379065" cy="463611"/>
          </a:xfrm>
          <a:prstGeom prst="rightArrow">
            <a:avLst/>
          </a:prstGeom>
          <a:no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EDC35D0F-5085-02C1-8DDB-A025D0F0D168}"/>
              </a:ext>
            </a:extLst>
          </p:cNvPr>
          <p:cNvSpPr/>
          <p:nvPr/>
        </p:nvSpPr>
        <p:spPr>
          <a:xfrm>
            <a:off x="6435361" y="1703214"/>
            <a:ext cx="2468578" cy="2018923"/>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Structural Engineering Assessment</a:t>
            </a:r>
          </a:p>
        </p:txBody>
      </p:sp>
      <p:sp>
        <p:nvSpPr>
          <p:cNvPr id="29" name="Arrow: Right 28">
            <a:extLst>
              <a:ext uri="{FF2B5EF4-FFF2-40B4-BE49-F238E27FC236}">
                <a16:creationId xmlns:a16="http://schemas.microsoft.com/office/drawing/2014/main" id="{9515AF41-8962-D20F-667A-8B06252BC315}"/>
              </a:ext>
            </a:extLst>
          </p:cNvPr>
          <p:cNvSpPr/>
          <p:nvPr/>
        </p:nvSpPr>
        <p:spPr>
          <a:xfrm>
            <a:off x="9033376" y="2651943"/>
            <a:ext cx="379065" cy="463611"/>
          </a:xfrm>
          <a:prstGeom prst="rightArrow">
            <a:avLst/>
          </a:prstGeom>
          <a:no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F306029F-D82C-C405-8729-4208553E1D93}"/>
              </a:ext>
            </a:extLst>
          </p:cNvPr>
          <p:cNvSpPr/>
          <p:nvPr/>
        </p:nvSpPr>
        <p:spPr>
          <a:xfrm>
            <a:off x="9528934" y="1703214"/>
            <a:ext cx="2468578" cy="2018923"/>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Phase II Environmental Site Assessment</a:t>
            </a:r>
          </a:p>
        </p:txBody>
      </p:sp>
      <p:sp>
        <p:nvSpPr>
          <p:cNvPr id="31" name="Rectangle 30">
            <a:extLst>
              <a:ext uri="{FF2B5EF4-FFF2-40B4-BE49-F238E27FC236}">
                <a16:creationId xmlns:a16="http://schemas.microsoft.com/office/drawing/2014/main" id="{00CADEA1-051A-C541-4A0A-A7C59DB06313}"/>
              </a:ext>
            </a:extLst>
          </p:cNvPr>
          <p:cNvSpPr/>
          <p:nvPr/>
        </p:nvSpPr>
        <p:spPr>
          <a:xfrm>
            <a:off x="222327" y="3916205"/>
            <a:ext cx="2468578" cy="2018923"/>
          </a:xfrm>
          <a:prstGeom prst="rect">
            <a:avLst/>
          </a:prstGeom>
          <a:solidFill>
            <a:srgbClr val="C481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Assessment for Brownfields Cleanup Alternatives</a:t>
            </a:r>
          </a:p>
        </p:txBody>
      </p:sp>
      <p:sp>
        <p:nvSpPr>
          <p:cNvPr id="32" name="Arrow: Right 31">
            <a:extLst>
              <a:ext uri="{FF2B5EF4-FFF2-40B4-BE49-F238E27FC236}">
                <a16:creationId xmlns:a16="http://schemas.microsoft.com/office/drawing/2014/main" id="{3BC915D8-327D-AC4E-54E3-E965E497D785}"/>
              </a:ext>
            </a:extLst>
          </p:cNvPr>
          <p:cNvSpPr/>
          <p:nvPr/>
        </p:nvSpPr>
        <p:spPr>
          <a:xfrm>
            <a:off x="2820342" y="4864934"/>
            <a:ext cx="379065" cy="463611"/>
          </a:xfrm>
          <a:prstGeom prst="rightArrow">
            <a:avLst/>
          </a:prstGeom>
          <a:no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9EC3C7E8-B7EB-AA97-13B3-18BA8758F7B0}"/>
              </a:ext>
            </a:extLst>
          </p:cNvPr>
          <p:cNvSpPr/>
          <p:nvPr/>
        </p:nvSpPr>
        <p:spPr>
          <a:xfrm>
            <a:off x="3328844" y="3916205"/>
            <a:ext cx="2468578" cy="2018923"/>
          </a:xfrm>
          <a:prstGeom prst="rect">
            <a:avLst/>
          </a:prstGeom>
          <a:solidFill>
            <a:srgbClr val="BC87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Submit Cleanup Plan or ABCA to EPA project officer for review and public comment</a:t>
            </a:r>
          </a:p>
        </p:txBody>
      </p:sp>
      <p:sp>
        <p:nvSpPr>
          <p:cNvPr id="34" name="Arrow: Right 33">
            <a:extLst>
              <a:ext uri="{FF2B5EF4-FFF2-40B4-BE49-F238E27FC236}">
                <a16:creationId xmlns:a16="http://schemas.microsoft.com/office/drawing/2014/main" id="{442D5516-2E71-9F5B-1922-73A1037EE950}"/>
              </a:ext>
            </a:extLst>
          </p:cNvPr>
          <p:cNvSpPr/>
          <p:nvPr/>
        </p:nvSpPr>
        <p:spPr>
          <a:xfrm>
            <a:off x="5926859" y="4864934"/>
            <a:ext cx="379065" cy="463611"/>
          </a:xfrm>
          <a:prstGeom prst="rightArrow">
            <a:avLst/>
          </a:prstGeom>
          <a:no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090CE955-9B51-9F70-17CF-51466BAD55E0}"/>
              </a:ext>
            </a:extLst>
          </p:cNvPr>
          <p:cNvSpPr/>
          <p:nvPr/>
        </p:nvSpPr>
        <p:spPr>
          <a:xfrm>
            <a:off x="6435361" y="3935475"/>
            <a:ext cx="2468578" cy="2018923"/>
          </a:xfrm>
          <a:prstGeom prst="rect">
            <a:avLst/>
          </a:prstGeom>
          <a:solidFill>
            <a:srgbClr val="B490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Remediation of any hazardous material</a:t>
            </a:r>
          </a:p>
          <a:p>
            <a:pPr algn="ctr"/>
            <a:r>
              <a:rPr lang="en-US" dirty="0">
                <a:solidFill>
                  <a:schemeClr val="tx1"/>
                </a:solidFill>
              </a:rPr>
              <a:t>$500,000</a:t>
            </a:r>
          </a:p>
        </p:txBody>
      </p:sp>
      <p:sp>
        <p:nvSpPr>
          <p:cNvPr id="41" name="Arrow: Right 40">
            <a:extLst>
              <a:ext uri="{FF2B5EF4-FFF2-40B4-BE49-F238E27FC236}">
                <a16:creationId xmlns:a16="http://schemas.microsoft.com/office/drawing/2014/main" id="{0C80FCC5-4F1A-A8C9-F2D2-83DBAA25E23B}"/>
              </a:ext>
            </a:extLst>
          </p:cNvPr>
          <p:cNvSpPr/>
          <p:nvPr/>
        </p:nvSpPr>
        <p:spPr>
          <a:xfrm>
            <a:off x="9025388" y="4906774"/>
            <a:ext cx="379065" cy="463611"/>
          </a:xfrm>
          <a:prstGeom prst="rightArrow">
            <a:avLst/>
          </a:prstGeom>
          <a:no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4E3F14F4-8ADA-A234-570D-3FAE5B95BE2B}"/>
              </a:ext>
            </a:extLst>
          </p:cNvPr>
          <p:cNvSpPr/>
          <p:nvPr/>
        </p:nvSpPr>
        <p:spPr>
          <a:xfrm>
            <a:off x="9533890" y="3977315"/>
            <a:ext cx="2468578" cy="2018923"/>
          </a:xfrm>
          <a:prstGeom prst="rect">
            <a:avLst/>
          </a:prstGeom>
          <a:solidFill>
            <a:srgbClr val="AC9999"/>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solidFill>
              </a:rPr>
              <a:t>Reuse and </a:t>
            </a:r>
            <a:r>
              <a:rPr lang="en-US">
                <a:solidFill>
                  <a:schemeClr val="tx1"/>
                </a:solidFill>
              </a:rPr>
              <a:t>Revitalization Plans</a:t>
            </a:r>
            <a:endParaRPr lang="en-US" dirty="0">
              <a:solidFill>
                <a:schemeClr val="tx1"/>
              </a:solidFill>
            </a:endParaRPr>
          </a:p>
        </p:txBody>
      </p:sp>
      <p:sp>
        <p:nvSpPr>
          <p:cNvPr id="44" name="Oval 43">
            <a:extLst>
              <a:ext uri="{FF2B5EF4-FFF2-40B4-BE49-F238E27FC236}">
                <a16:creationId xmlns:a16="http://schemas.microsoft.com/office/drawing/2014/main" id="{3873D7DB-66EE-92A6-4160-4E52794EAEFF}"/>
              </a:ext>
            </a:extLst>
          </p:cNvPr>
          <p:cNvSpPr/>
          <p:nvPr/>
        </p:nvSpPr>
        <p:spPr>
          <a:xfrm>
            <a:off x="3192564" y="3885874"/>
            <a:ext cx="2837438" cy="1954759"/>
          </a:xfrm>
          <a:custGeom>
            <a:avLst/>
            <a:gdLst>
              <a:gd name="csX0" fmla="*/ 0 w 2837438"/>
              <a:gd name="csY0" fmla="*/ 977380 h 1954759"/>
              <a:gd name="csX1" fmla="*/ 1418719 w 2837438"/>
              <a:gd name="csY1" fmla="*/ 0 h 1954759"/>
              <a:gd name="csX2" fmla="*/ 2837438 w 2837438"/>
              <a:gd name="csY2" fmla="*/ 977380 h 1954759"/>
              <a:gd name="csX3" fmla="*/ 1418719 w 2837438"/>
              <a:gd name="csY3" fmla="*/ 1954760 h 1954759"/>
              <a:gd name="csX4" fmla="*/ 0 w 2837438"/>
              <a:gd name="csY4" fmla="*/ 977380 h 1954759"/>
            </a:gdLst>
            <a:ahLst/>
            <a:cxnLst>
              <a:cxn ang="0">
                <a:pos x="csX0" y="csY0"/>
              </a:cxn>
              <a:cxn ang="0">
                <a:pos x="csX1" y="csY1"/>
              </a:cxn>
              <a:cxn ang="0">
                <a:pos x="csX2" y="csY2"/>
              </a:cxn>
              <a:cxn ang="0">
                <a:pos x="csX3" y="csY3"/>
              </a:cxn>
              <a:cxn ang="0">
                <a:pos x="csX4" y="csY4"/>
              </a:cxn>
            </a:cxnLst>
            <a:rect l="l" t="t" r="r" b="b"/>
            <a:pathLst>
              <a:path w="2837438" h="1954759" extrusionOk="0">
                <a:moveTo>
                  <a:pt x="0" y="977380"/>
                </a:moveTo>
                <a:cubicBezTo>
                  <a:pt x="-53881" y="286959"/>
                  <a:pt x="630438" y="-57576"/>
                  <a:pt x="1418719" y="0"/>
                </a:cubicBezTo>
                <a:cubicBezTo>
                  <a:pt x="2133608" y="-16627"/>
                  <a:pt x="2723357" y="459076"/>
                  <a:pt x="2837438" y="977380"/>
                </a:cubicBezTo>
                <a:cubicBezTo>
                  <a:pt x="2874576" y="1595737"/>
                  <a:pt x="2324278" y="1904072"/>
                  <a:pt x="1418719" y="1954760"/>
                </a:cubicBezTo>
                <a:cubicBezTo>
                  <a:pt x="772304" y="1961248"/>
                  <a:pt x="10411" y="1636124"/>
                  <a:pt x="0" y="977380"/>
                </a:cubicBezTo>
                <a:close/>
              </a:path>
            </a:pathLst>
          </a:custGeom>
          <a:noFill/>
          <a:ln w="76200">
            <a:solidFill>
              <a:srgbClr val="00B050"/>
            </a:solidFill>
            <a:extLst>
              <a:ext uri="{C807C97D-BFC1-408E-A445-0C87EB9F89A2}">
                <ask:lineSketchStyleProps xmlns:ask="http://schemas.microsoft.com/office/drawing/2018/sketchyshapes" sd="264327539">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a:extLst>
              <a:ext uri="{FF2B5EF4-FFF2-40B4-BE49-F238E27FC236}">
                <a16:creationId xmlns:a16="http://schemas.microsoft.com/office/drawing/2014/main" id="{9156685F-8641-3295-200C-C15615E78E15}"/>
              </a:ext>
            </a:extLst>
          </p:cNvPr>
          <p:cNvPicPr>
            <a:picLocks noChangeAspect="1"/>
          </p:cNvPicPr>
          <p:nvPr/>
        </p:nvPicPr>
        <p:blipFill>
          <a:blip r:embed="rId4"/>
          <a:stretch>
            <a:fillRect/>
          </a:stretch>
        </p:blipFill>
        <p:spPr>
          <a:xfrm>
            <a:off x="2033276" y="3006915"/>
            <a:ext cx="914479" cy="914479"/>
          </a:xfrm>
          <a:prstGeom prst="rect">
            <a:avLst/>
          </a:prstGeom>
        </p:spPr>
      </p:pic>
      <p:pic>
        <p:nvPicPr>
          <p:cNvPr id="46" name="Picture 45">
            <a:extLst>
              <a:ext uri="{FF2B5EF4-FFF2-40B4-BE49-F238E27FC236}">
                <a16:creationId xmlns:a16="http://schemas.microsoft.com/office/drawing/2014/main" id="{035B7E51-E6CE-0792-81BF-6B00B01F1DE1}"/>
              </a:ext>
            </a:extLst>
          </p:cNvPr>
          <p:cNvPicPr>
            <a:picLocks noChangeAspect="1"/>
          </p:cNvPicPr>
          <p:nvPr/>
        </p:nvPicPr>
        <p:blipFill>
          <a:blip r:embed="rId4"/>
          <a:stretch>
            <a:fillRect/>
          </a:stretch>
        </p:blipFill>
        <p:spPr>
          <a:xfrm>
            <a:off x="5213713" y="3027583"/>
            <a:ext cx="914479" cy="914479"/>
          </a:xfrm>
          <a:prstGeom prst="rect">
            <a:avLst/>
          </a:prstGeom>
        </p:spPr>
      </p:pic>
      <p:sp>
        <p:nvSpPr>
          <p:cNvPr id="4" name="TextBox 3">
            <a:extLst>
              <a:ext uri="{FF2B5EF4-FFF2-40B4-BE49-F238E27FC236}">
                <a16:creationId xmlns:a16="http://schemas.microsoft.com/office/drawing/2014/main" id="{212B34CD-EE61-F2DC-9C5D-4464EA56D419}"/>
              </a:ext>
            </a:extLst>
          </p:cNvPr>
          <p:cNvSpPr txBox="1"/>
          <p:nvPr/>
        </p:nvSpPr>
        <p:spPr>
          <a:xfrm>
            <a:off x="3260882" y="3060828"/>
            <a:ext cx="2481943" cy="646331"/>
          </a:xfrm>
          <a:prstGeom prst="rect">
            <a:avLst/>
          </a:prstGeom>
          <a:noFill/>
        </p:spPr>
        <p:txBody>
          <a:bodyPr wrap="square" rtlCol="0">
            <a:spAutoFit/>
          </a:bodyPr>
          <a:lstStyle/>
          <a:p>
            <a:pPr algn="ctr"/>
            <a:r>
              <a:rPr lang="en-US" b="1" dirty="0">
                <a:solidFill>
                  <a:srgbClr val="C00000"/>
                </a:solidFill>
              </a:rPr>
              <a:t>Completed October 31</a:t>
            </a:r>
            <a:r>
              <a:rPr lang="en-US" b="1" baseline="30000" dirty="0">
                <a:solidFill>
                  <a:srgbClr val="C00000"/>
                </a:solidFill>
              </a:rPr>
              <a:t>st</a:t>
            </a:r>
            <a:r>
              <a:rPr lang="en-US" b="1" dirty="0">
                <a:solidFill>
                  <a:srgbClr val="C00000"/>
                </a:solidFill>
              </a:rPr>
              <a:t>, 2024</a:t>
            </a:r>
          </a:p>
        </p:txBody>
      </p:sp>
      <p:sp>
        <p:nvSpPr>
          <p:cNvPr id="5" name="TextBox 4">
            <a:extLst>
              <a:ext uri="{FF2B5EF4-FFF2-40B4-BE49-F238E27FC236}">
                <a16:creationId xmlns:a16="http://schemas.microsoft.com/office/drawing/2014/main" id="{C3CD4622-6E20-01F1-50AA-A46EDC24845F}"/>
              </a:ext>
            </a:extLst>
          </p:cNvPr>
          <p:cNvSpPr txBox="1"/>
          <p:nvPr/>
        </p:nvSpPr>
        <p:spPr>
          <a:xfrm>
            <a:off x="6424692" y="3137362"/>
            <a:ext cx="2481943" cy="584775"/>
          </a:xfrm>
          <a:prstGeom prst="rect">
            <a:avLst/>
          </a:prstGeom>
          <a:noFill/>
        </p:spPr>
        <p:txBody>
          <a:bodyPr wrap="square" rtlCol="0">
            <a:spAutoFit/>
          </a:bodyPr>
          <a:lstStyle/>
          <a:p>
            <a:pPr algn="ctr"/>
            <a:r>
              <a:rPr lang="en-US" sz="1600" b="1" dirty="0">
                <a:solidFill>
                  <a:srgbClr val="C00000"/>
                </a:solidFill>
              </a:rPr>
              <a:t>Completed February 27</a:t>
            </a:r>
            <a:r>
              <a:rPr lang="en-US" sz="1600" b="1" baseline="30000" dirty="0">
                <a:solidFill>
                  <a:srgbClr val="C00000"/>
                </a:solidFill>
              </a:rPr>
              <a:t>th</a:t>
            </a:r>
            <a:r>
              <a:rPr lang="en-US" sz="1600" b="1" dirty="0">
                <a:solidFill>
                  <a:srgbClr val="C00000"/>
                </a:solidFill>
              </a:rPr>
              <a:t>, 2025</a:t>
            </a:r>
          </a:p>
        </p:txBody>
      </p:sp>
      <p:sp>
        <p:nvSpPr>
          <p:cNvPr id="7" name="TextBox 6">
            <a:extLst>
              <a:ext uri="{FF2B5EF4-FFF2-40B4-BE49-F238E27FC236}">
                <a16:creationId xmlns:a16="http://schemas.microsoft.com/office/drawing/2014/main" id="{5900F9C3-AFDD-1833-7E75-969096D453AF}"/>
              </a:ext>
            </a:extLst>
          </p:cNvPr>
          <p:cNvSpPr txBox="1"/>
          <p:nvPr/>
        </p:nvSpPr>
        <p:spPr>
          <a:xfrm>
            <a:off x="9533453" y="3140536"/>
            <a:ext cx="2481943" cy="584775"/>
          </a:xfrm>
          <a:prstGeom prst="rect">
            <a:avLst/>
          </a:prstGeom>
          <a:noFill/>
        </p:spPr>
        <p:txBody>
          <a:bodyPr wrap="square" lIns="91440" tIns="45720" rIns="91440" bIns="45720" rtlCol="0" anchor="t">
            <a:spAutoFit/>
          </a:bodyPr>
          <a:lstStyle/>
          <a:p>
            <a:pPr algn="ctr"/>
            <a:r>
              <a:rPr lang="en-US" sz="1600" b="1">
                <a:solidFill>
                  <a:srgbClr val="C00000"/>
                </a:solidFill>
              </a:rPr>
              <a:t>Completed January 19, 2026</a:t>
            </a:r>
          </a:p>
        </p:txBody>
      </p:sp>
      <p:pic>
        <p:nvPicPr>
          <p:cNvPr id="8" name="Picture 7">
            <a:extLst>
              <a:ext uri="{FF2B5EF4-FFF2-40B4-BE49-F238E27FC236}">
                <a16:creationId xmlns:a16="http://schemas.microsoft.com/office/drawing/2014/main" id="{DB5A5402-63E2-1444-794E-D634F22FE76F}"/>
              </a:ext>
            </a:extLst>
          </p:cNvPr>
          <p:cNvPicPr>
            <a:picLocks noChangeAspect="1"/>
          </p:cNvPicPr>
          <p:nvPr/>
        </p:nvPicPr>
        <p:blipFill>
          <a:blip r:embed="rId4"/>
          <a:stretch>
            <a:fillRect/>
          </a:stretch>
        </p:blipFill>
        <p:spPr>
          <a:xfrm>
            <a:off x="8417599" y="3060828"/>
            <a:ext cx="914479" cy="914479"/>
          </a:xfrm>
          <a:prstGeom prst="rect">
            <a:avLst/>
          </a:prstGeom>
        </p:spPr>
      </p:pic>
      <p:sp>
        <p:nvSpPr>
          <p:cNvPr id="9" name="TextBox 8">
            <a:extLst>
              <a:ext uri="{FF2B5EF4-FFF2-40B4-BE49-F238E27FC236}">
                <a16:creationId xmlns:a16="http://schemas.microsoft.com/office/drawing/2014/main" id="{349ADEAD-D20B-35FE-BE76-BAAF24C0C2FE}"/>
              </a:ext>
            </a:extLst>
          </p:cNvPr>
          <p:cNvSpPr txBox="1"/>
          <p:nvPr/>
        </p:nvSpPr>
        <p:spPr>
          <a:xfrm>
            <a:off x="3368747" y="5370323"/>
            <a:ext cx="2481943" cy="584775"/>
          </a:xfrm>
          <a:prstGeom prst="rect">
            <a:avLst/>
          </a:prstGeom>
          <a:noFill/>
        </p:spPr>
        <p:txBody>
          <a:bodyPr wrap="square" lIns="91440" tIns="45720" rIns="91440" bIns="45720" rtlCol="0" anchor="t">
            <a:spAutoFit/>
          </a:bodyPr>
          <a:lstStyle/>
          <a:p>
            <a:pPr algn="ctr"/>
            <a:r>
              <a:rPr lang="en-US" sz="1600" b="1" dirty="0">
                <a:solidFill>
                  <a:srgbClr val="FF0000"/>
                </a:solidFill>
              </a:rPr>
              <a:t>Estimated Completion: End </a:t>
            </a:r>
            <a:r>
              <a:rPr lang="en-US" sz="1600" b="1">
                <a:solidFill>
                  <a:srgbClr val="FF0000"/>
                </a:solidFill>
              </a:rPr>
              <a:t>of June 2026</a:t>
            </a:r>
            <a:endParaRPr lang="en-US" sz="1600" b="1" dirty="0">
              <a:solidFill>
                <a:srgbClr val="FF0000"/>
              </a:solidFill>
              <a:ea typeface="Calibri"/>
              <a:cs typeface="Calibri"/>
            </a:endParaRPr>
          </a:p>
        </p:txBody>
      </p:sp>
      <p:sp>
        <p:nvSpPr>
          <p:cNvPr id="11" name="TextBox 10">
            <a:extLst>
              <a:ext uri="{FF2B5EF4-FFF2-40B4-BE49-F238E27FC236}">
                <a16:creationId xmlns:a16="http://schemas.microsoft.com/office/drawing/2014/main" id="{1B75FF09-D1B3-6FBE-B39F-807BFA457A20}"/>
              </a:ext>
            </a:extLst>
          </p:cNvPr>
          <p:cNvSpPr txBox="1"/>
          <p:nvPr/>
        </p:nvSpPr>
        <p:spPr>
          <a:xfrm>
            <a:off x="220813" y="5326601"/>
            <a:ext cx="2481943" cy="584775"/>
          </a:xfrm>
          <a:prstGeom prst="rect">
            <a:avLst/>
          </a:prstGeom>
          <a:noFill/>
        </p:spPr>
        <p:txBody>
          <a:bodyPr wrap="square" lIns="91440" tIns="45720" rIns="91440" bIns="45720" rtlCol="0" anchor="t">
            <a:spAutoFit/>
          </a:bodyPr>
          <a:lstStyle/>
          <a:p>
            <a:pPr algn="ctr"/>
            <a:r>
              <a:rPr lang="en-US" sz="1600" b="1">
                <a:solidFill>
                  <a:srgbClr val="FF0000"/>
                </a:solidFill>
              </a:rPr>
              <a:t>Estimated Completion: End of May 2026</a:t>
            </a:r>
          </a:p>
        </p:txBody>
      </p:sp>
      <p:sp>
        <p:nvSpPr>
          <p:cNvPr id="12" name="TextBox 11">
            <a:extLst>
              <a:ext uri="{FF2B5EF4-FFF2-40B4-BE49-F238E27FC236}">
                <a16:creationId xmlns:a16="http://schemas.microsoft.com/office/drawing/2014/main" id="{8E57E0BF-2B85-7FE1-5CBC-AEC335999923}"/>
              </a:ext>
            </a:extLst>
          </p:cNvPr>
          <p:cNvSpPr txBox="1"/>
          <p:nvPr/>
        </p:nvSpPr>
        <p:spPr>
          <a:xfrm>
            <a:off x="6435484" y="5351584"/>
            <a:ext cx="2481943" cy="584775"/>
          </a:xfrm>
          <a:prstGeom prst="rect">
            <a:avLst/>
          </a:prstGeom>
          <a:noFill/>
        </p:spPr>
        <p:txBody>
          <a:bodyPr wrap="square" lIns="91440" tIns="45720" rIns="91440" bIns="45720" rtlCol="0" anchor="t">
            <a:spAutoFit/>
          </a:bodyPr>
          <a:lstStyle/>
          <a:p>
            <a:pPr algn="ctr"/>
            <a:r>
              <a:rPr lang="en-US" sz="1600" b="1" dirty="0">
                <a:solidFill>
                  <a:srgbClr val="FF0000"/>
                </a:solidFill>
              </a:rPr>
              <a:t>Estimated Completion: End </a:t>
            </a:r>
            <a:r>
              <a:rPr lang="en-US" sz="1600" b="1">
                <a:solidFill>
                  <a:srgbClr val="FF0000"/>
                </a:solidFill>
              </a:rPr>
              <a:t>of October 2026</a:t>
            </a:r>
          </a:p>
        </p:txBody>
      </p:sp>
      <p:sp>
        <p:nvSpPr>
          <p:cNvPr id="13" name="TextBox 12">
            <a:extLst>
              <a:ext uri="{FF2B5EF4-FFF2-40B4-BE49-F238E27FC236}">
                <a16:creationId xmlns:a16="http://schemas.microsoft.com/office/drawing/2014/main" id="{5B859E96-C631-F15C-18C3-28F2F29AB765}"/>
              </a:ext>
            </a:extLst>
          </p:cNvPr>
          <p:cNvSpPr txBox="1"/>
          <p:nvPr/>
        </p:nvSpPr>
        <p:spPr>
          <a:xfrm>
            <a:off x="9533450" y="5414042"/>
            <a:ext cx="2481943" cy="584775"/>
          </a:xfrm>
          <a:prstGeom prst="rect">
            <a:avLst/>
          </a:prstGeom>
          <a:noFill/>
        </p:spPr>
        <p:txBody>
          <a:bodyPr wrap="square" lIns="91440" tIns="45720" rIns="91440" bIns="45720" rtlCol="0" anchor="t">
            <a:spAutoFit/>
          </a:bodyPr>
          <a:lstStyle/>
          <a:p>
            <a:pPr algn="ctr"/>
            <a:r>
              <a:rPr lang="en-US" sz="1600" b="1" dirty="0">
                <a:solidFill>
                  <a:srgbClr val="FF0000"/>
                </a:solidFill>
              </a:rPr>
              <a:t>Estimated Completion: End </a:t>
            </a:r>
            <a:r>
              <a:rPr lang="en-US" sz="1600" b="1">
                <a:solidFill>
                  <a:srgbClr val="FF0000"/>
                </a:solidFill>
              </a:rPr>
              <a:t>of October 2027</a:t>
            </a:r>
          </a:p>
        </p:txBody>
      </p:sp>
    </p:spTree>
    <p:extLst>
      <p:ext uri="{BB962C8B-B14F-4D97-AF65-F5344CB8AC3E}">
        <p14:creationId xmlns:p14="http://schemas.microsoft.com/office/powerpoint/2010/main" val="17730743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E123E6-3C91-B1E5-A8C7-006B34DCFFE3}"/>
            </a:ext>
          </a:extLst>
        </p:cNvPr>
        <p:cNvGrpSpPr/>
        <p:nvPr/>
      </p:nvGrpSpPr>
      <p:grpSpPr>
        <a:xfrm>
          <a:off x="0" y="0"/>
          <a:ext cx="0" cy="0"/>
          <a:chOff x="0" y="0"/>
          <a:chExt cx="0" cy="0"/>
        </a:xfrm>
      </p:grpSpPr>
      <p:pic>
        <p:nvPicPr>
          <p:cNvPr id="6" name="Picture 5" descr="A screenshot of a computer&#10;&#10;Description automatically generated">
            <a:extLst>
              <a:ext uri="{FF2B5EF4-FFF2-40B4-BE49-F238E27FC236}">
                <a16:creationId xmlns:a16="http://schemas.microsoft.com/office/drawing/2014/main" id="{37A91FB2-3E0E-CFA2-71F3-F0D1980C206A}"/>
              </a:ext>
            </a:extLst>
          </p:cNvPr>
          <p:cNvPicPr>
            <a:picLocks noChangeAspect="1"/>
          </p:cNvPicPr>
          <p:nvPr/>
        </p:nvPicPr>
        <p:blipFill>
          <a:blip r:embed="rId3"/>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9C74CC2F-A924-3646-099F-D9A35394F684}"/>
              </a:ext>
            </a:extLst>
          </p:cNvPr>
          <p:cNvSpPr txBox="1"/>
          <p:nvPr/>
        </p:nvSpPr>
        <p:spPr>
          <a:xfrm>
            <a:off x="69027" y="864112"/>
            <a:ext cx="4059354" cy="1200329"/>
          </a:xfrm>
          <a:prstGeom prst="rect">
            <a:avLst/>
          </a:prstGeom>
          <a:noFill/>
        </p:spPr>
        <p:txBody>
          <a:bodyPr wrap="square" rtlCol="0">
            <a:spAutoFit/>
          </a:bodyPr>
          <a:lstStyle/>
          <a:p>
            <a:pPr algn="ctr"/>
            <a:r>
              <a:rPr lang="en-US" sz="3600" b="1" dirty="0">
                <a:solidFill>
                  <a:srgbClr val="542919"/>
                </a:solidFill>
              </a:rPr>
              <a:t>Building Orientation</a:t>
            </a:r>
            <a:endParaRPr lang="en-US" sz="1600" b="1" dirty="0">
              <a:solidFill>
                <a:srgbClr val="542919"/>
              </a:solidFill>
              <a:latin typeface="Gill Sans" panose="020B0502020104020203" pitchFamily="34" charset="-79"/>
              <a:cs typeface="Gill Sans" panose="020B0502020104020203" pitchFamily="34" charset="-79"/>
            </a:endParaRPr>
          </a:p>
        </p:txBody>
      </p:sp>
      <p:pic>
        <p:nvPicPr>
          <p:cNvPr id="3" name="Picture 2" descr="A building with many roofs&#10;&#10;Description automatically generated with medium confidence">
            <a:extLst>
              <a:ext uri="{FF2B5EF4-FFF2-40B4-BE49-F238E27FC236}">
                <a16:creationId xmlns:a16="http://schemas.microsoft.com/office/drawing/2014/main" id="{D29B12C0-A7E0-812F-D576-D2391E3D60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0676" y="1230305"/>
            <a:ext cx="6985696" cy="5059981"/>
          </a:xfrm>
          <a:prstGeom prst="rect">
            <a:avLst/>
          </a:prstGeom>
        </p:spPr>
      </p:pic>
      <p:sp>
        <p:nvSpPr>
          <p:cNvPr id="5" name="TextBox 4">
            <a:extLst>
              <a:ext uri="{FF2B5EF4-FFF2-40B4-BE49-F238E27FC236}">
                <a16:creationId xmlns:a16="http://schemas.microsoft.com/office/drawing/2014/main" id="{88C2F3FE-6712-998D-4638-5560BF6CFE3D}"/>
              </a:ext>
            </a:extLst>
          </p:cNvPr>
          <p:cNvSpPr txBox="1"/>
          <p:nvPr/>
        </p:nvSpPr>
        <p:spPr>
          <a:xfrm>
            <a:off x="10945108" y="3317421"/>
            <a:ext cx="934977" cy="276999"/>
          </a:xfrm>
          <a:prstGeom prst="rect">
            <a:avLst/>
          </a:prstGeom>
          <a:noFill/>
        </p:spPr>
        <p:txBody>
          <a:bodyPr wrap="square" rtlCol="0">
            <a:spAutoFit/>
          </a:bodyPr>
          <a:lstStyle/>
          <a:p>
            <a:r>
              <a:rPr lang="en-US" sz="1200" b="1" dirty="0"/>
              <a:t>East</a:t>
            </a:r>
          </a:p>
        </p:txBody>
      </p:sp>
      <p:sp>
        <p:nvSpPr>
          <p:cNvPr id="7" name="TextBox 6">
            <a:extLst>
              <a:ext uri="{FF2B5EF4-FFF2-40B4-BE49-F238E27FC236}">
                <a16:creationId xmlns:a16="http://schemas.microsoft.com/office/drawing/2014/main" id="{F60A81DB-BEDB-261B-6705-1EC49B60B9CC}"/>
              </a:ext>
            </a:extLst>
          </p:cNvPr>
          <p:cNvSpPr txBox="1"/>
          <p:nvPr/>
        </p:nvSpPr>
        <p:spPr>
          <a:xfrm>
            <a:off x="7843401" y="1652172"/>
            <a:ext cx="934977" cy="276999"/>
          </a:xfrm>
          <a:prstGeom prst="rect">
            <a:avLst/>
          </a:prstGeom>
          <a:noFill/>
        </p:spPr>
        <p:txBody>
          <a:bodyPr wrap="square" rtlCol="0">
            <a:spAutoFit/>
          </a:bodyPr>
          <a:lstStyle/>
          <a:p>
            <a:r>
              <a:rPr lang="en-US" sz="1200" b="1" dirty="0"/>
              <a:t>North</a:t>
            </a:r>
          </a:p>
        </p:txBody>
      </p:sp>
      <p:sp>
        <p:nvSpPr>
          <p:cNvPr id="8" name="TextBox 7">
            <a:extLst>
              <a:ext uri="{FF2B5EF4-FFF2-40B4-BE49-F238E27FC236}">
                <a16:creationId xmlns:a16="http://schemas.microsoft.com/office/drawing/2014/main" id="{D96D7774-CB46-24D7-FF01-53DAF0A9358A}"/>
              </a:ext>
            </a:extLst>
          </p:cNvPr>
          <p:cNvSpPr txBox="1"/>
          <p:nvPr/>
        </p:nvSpPr>
        <p:spPr>
          <a:xfrm>
            <a:off x="7807065" y="5360016"/>
            <a:ext cx="1007648" cy="276999"/>
          </a:xfrm>
          <a:prstGeom prst="rect">
            <a:avLst/>
          </a:prstGeom>
          <a:noFill/>
        </p:spPr>
        <p:txBody>
          <a:bodyPr wrap="square" rtlCol="0">
            <a:spAutoFit/>
          </a:bodyPr>
          <a:lstStyle/>
          <a:p>
            <a:r>
              <a:rPr lang="en-US" sz="1200" b="1" dirty="0"/>
              <a:t>South</a:t>
            </a:r>
          </a:p>
        </p:txBody>
      </p:sp>
      <p:sp>
        <p:nvSpPr>
          <p:cNvPr id="9" name="TextBox 8">
            <a:extLst>
              <a:ext uri="{FF2B5EF4-FFF2-40B4-BE49-F238E27FC236}">
                <a16:creationId xmlns:a16="http://schemas.microsoft.com/office/drawing/2014/main" id="{9626C751-3293-51A9-9002-E230926D91D1}"/>
              </a:ext>
            </a:extLst>
          </p:cNvPr>
          <p:cNvSpPr txBox="1"/>
          <p:nvPr/>
        </p:nvSpPr>
        <p:spPr>
          <a:xfrm>
            <a:off x="5531162" y="3317421"/>
            <a:ext cx="934977" cy="276999"/>
          </a:xfrm>
          <a:prstGeom prst="rect">
            <a:avLst/>
          </a:prstGeom>
          <a:noFill/>
        </p:spPr>
        <p:txBody>
          <a:bodyPr wrap="square" rtlCol="0">
            <a:spAutoFit/>
          </a:bodyPr>
          <a:lstStyle/>
          <a:p>
            <a:r>
              <a:rPr lang="en-US" sz="1200" b="1" dirty="0"/>
              <a:t>West</a:t>
            </a:r>
          </a:p>
        </p:txBody>
      </p:sp>
      <p:sp>
        <p:nvSpPr>
          <p:cNvPr id="11" name="TextBox 10">
            <a:extLst>
              <a:ext uri="{FF2B5EF4-FFF2-40B4-BE49-F238E27FC236}">
                <a16:creationId xmlns:a16="http://schemas.microsoft.com/office/drawing/2014/main" id="{FF03587F-504B-F3EA-BED5-EDBE0AFC83DD}"/>
              </a:ext>
            </a:extLst>
          </p:cNvPr>
          <p:cNvSpPr txBox="1"/>
          <p:nvPr/>
        </p:nvSpPr>
        <p:spPr>
          <a:xfrm>
            <a:off x="9484828" y="2662945"/>
            <a:ext cx="1260656" cy="276999"/>
          </a:xfrm>
          <a:prstGeom prst="rect">
            <a:avLst/>
          </a:prstGeom>
          <a:noFill/>
        </p:spPr>
        <p:txBody>
          <a:bodyPr wrap="square" rtlCol="0">
            <a:spAutoFit/>
          </a:bodyPr>
          <a:lstStyle/>
          <a:p>
            <a:r>
              <a:rPr lang="en-US" sz="1200" b="1" dirty="0"/>
              <a:t>Boiler Room</a:t>
            </a:r>
          </a:p>
        </p:txBody>
      </p:sp>
      <p:sp>
        <p:nvSpPr>
          <p:cNvPr id="14" name="TextBox 13">
            <a:extLst>
              <a:ext uri="{FF2B5EF4-FFF2-40B4-BE49-F238E27FC236}">
                <a16:creationId xmlns:a16="http://schemas.microsoft.com/office/drawing/2014/main" id="{E7AAC2A5-6EF1-20A7-AA50-63A6398F5A46}"/>
              </a:ext>
            </a:extLst>
          </p:cNvPr>
          <p:cNvSpPr txBox="1"/>
          <p:nvPr/>
        </p:nvSpPr>
        <p:spPr>
          <a:xfrm>
            <a:off x="524862" y="1663612"/>
            <a:ext cx="3913899" cy="4493538"/>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US" sz="2200">
                <a:solidFill>
                  <a:srgbClr val="542919"/>
                </a:solidFill>
              </a:rPr>
              <a:t>94,000+ square feet</a:t>
            </a:r>
          </a:p>
          <a:p>
            <a:pPr marL="342900" indent="-342900">
              <a:buFont typeface="Arial" panose="020B0604020202020204" pitchFamily="34" charset="0"/>
              <a:buChar char="•"/>
            </a:pPr>
            <a:endParaRPr lang="en-US" sz="2200" dirty="0">
              <a:solidFill>
                <a:srgbClr val="542919"/>
              </a:solidFill>
            </a:endParaRPr>
          </a:p>
          <a:p>
            <a:pPr marL="342900" indent="-342900">
              <a:buFont typeface="Arial" panose="020B0604020202020204" pitchFamily="34" charset="0"/>
              <a:buChar char="•"/>
            </a:pPr>
            <a:r>
              <a:rPr lang="en-US" sz="2200" dirty="0">
                <a:solidFill>
                  <a:srgbClr val="542919"/>
                </a:solidFill>
              </a:rPr>
              <a:t>CNO Health and Fixed Assets were consulted and no items in the building could be kept due to possible contamination. </a:t>
            </a:r>
          </a:p>
          <a:p>
            <a:endParaRPr lang="en-US" sz="2200" dirty="0">
              <a:solidFill>
                <a:srgbClr val="542919"/>
              </a:solidFill>
            </a:endParaRPr>
          </a:p>
          <a:p>
            <a:pPr marL="342900" indent="-342900">
              <a:buFont typeface="Arial" panose="020B0604020202020204" pitchFamily="34" charset="0"/>
              <a:buChar char="•"/>
            </a:pPr>
            <a:r>
              <a:rPr lang="en-US" sz="2200" dirty="0">
                <a:solidFill>
                  <a:srgbClr val="542919"/>
                </a:solidFill>
              </a:rPr>
              <a:t>Four floors and the basement were cleared under the debris removal.</a:t>
            </a:r>
          </a:p>
          <a:p>
            <a:endParaRPr lang="en-US" sz="2200" dirty="0">
              <a:solidFill>
                <a:srgbClr val="542919"/>
              </a:solidFill>
            </a:endParaRPr>
          </a:p>
          <a:p>
            <a:endParaRPr lang="en-US" sz="2200" dirty="0">
              <a:solidFill>
                <a:srgbClr val="542919"/>
              </a:solidFill>
            </a:endParaRPr>
          </a:p>
        </p:txBody>
      </p:sp>
    </p:spTree>
    <p:extLst>
      <p:ext uri="{BB962C8B-B14F-4D97-AF65-F5344CB8AC3E}">
        <p14:creationId xmlns:p14="http://schemas.microsoft.com/office/powerpoint/2010/main" val="27426066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B4368C-0144-D6E0-80E1-094740DA6266}"/>
            </a:ext>
          </a:extLst>
        </p:cNvPr>
        <p:cNvGrpSpPr/>
        <p:nvPr/>
      </p:nvGrpSpPr>
      <p:grpSpPr>
        <a:xfrm>
          <a:off x="0" y="0"/>
          <a:ext cx="0" cy="0"/>
          <a:chOff x="0" y="0"/>
          <a:chExt cx="0" cy="0"/>
        </a:xfrm>
      </p:grpSpPr>
      <p:pic>
        <p:nvPicPr>
          <p:cNvPr id="6" name="Picture 5" descr="A screenshot of a computer&#10;&#10;Description automatically generated">
            <a:extLst>
              <a:ext uri="{FF2B5EF4-FFF2-40B4-BE49-F238E27FC236}">
                <a16:creationId xmlns:a16="http://schemas.microsoft.com/office/drawing/2014/main" id="{4AE57B1B-9F60-EA3D-1500-DBAB030A3A7C}"/>
              </a:ext>
            </a:extLst>
          </p:cNvPr>
          <p:cNvPicPr>
            <a:picLocks noChangeAspect="1"/>
          </p:cNvPicPr>
          <p:nvPr/>
        </p:nvPicPr>
        <p:blipFill>
          <a:blip r:embed="rId3"/>
          <a:stretch>
            <a:fillRect/>
          </a:stretch>
        </p:blipFill>
        <p:spPr>
          <a:xfrm>
            <a:off x="0" y="0"/>
            <a:ext cx="12192000" cy="6858000"/>
          </a:xfrm>
          <a:prstGeom prst="rect">
            <a:avLst/>
          </a:prstGeom>
        </p:spPr>
      </p:pic>
      <p:pic>
        <p:nvPicPr>
          <p:cNvPr id="5" name="Picture 2">
            <a:extLst>
              <a:ext uri="{FF2B5EF4-FFF2-40B4-BE49-F238E27FC236}">
                <a16:creationId xmlns:a16="http://schemas.microsoft.com/office/drawing/2014/main" id="{6B0C2184-CA40-59C2-185F-107665E0854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5021" b="8254"/>
          <a:stretch/>
        </p:blipFill>
        <p:spPr bwMode="auto">
          <a:xfrm>
            <a:off x="710073" y="1248600"/>
            <a:ext cx="4936584" cy="505013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146B463-53CA-EDAC-42A3-4C9314962D8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5213" b="8834"/>
          <a:stretch/>
        </p:blipFill>
        <p:spPr bwMode="auto">
          <a:xfrm>
            <a:off x="5891595" y="1248601"/>
            <a:ext cx="4986780" cy="505013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73E4955-685C-CD34-9AE7-B4989B0E87E6}"/>
              </a:ext>
            </a:extLst>
          </p:cNvPr>
          <p:cNvSpPr txBox="1"/>
          <p:nvPr/>
        </p:nvSpPr>
        <p:spPr>
          <a:xfrm>
            <a:off x="4692528" y="765003"/>
            <a:ext cx="2589420" cy="461665"/>
          </a:xfrm>
          <a:prstGeom prst="rect">
            <a:avLst/>
          </a:prstGeom>
          <a:noFill/>
        </p:spPr>
        <p:txBody>
          <a:bodyPr wrap="square" rtlCol="0">
            <a:spAutoFit/>
          </a:bodyPr>
          <a:lstStyle/>
          <a:p>
            <a:r>
              <a:rPr lang="en-US" sz="2400" b="1" dirty="0">
                <a:solidFill>
                  <a:srgbClr val="542919"/>
                </a:solidFill>
              </a:rPr>
              <a:t>Before &amp; After</a:t>
            </a:r>
            <a:endParaRPr lang="en-US" sz="2400" b="1" dirty="0">
              <a:solidFill>
                <a:srgbClr val="542919"/>
              </a:solidFill>
              <a:latin typeface="Gill Sans" panose="020B0502020104020203" pitchFamily="34" charset="-79"/>
              <a:cs typeface="Gill Sans" panose="020B0502020104020203" pitchFamily="34" charset="-79"/>
            </a:endParaRPr>
          </a:p>
        </p:txBody>
      </p:sp>
    </p:spTree>
    <p:extLst>
      <p:ext uri="{BB962C8B-B14F-4D97-AF65-F5344CB8AC3E}">
        <p14:creationId xmlns:p14="http://schemas.microsoft.com/office/powerpoint/2010/main" val="3938416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0cb6a4b-2f16-47dd-bbdf-5c5c82bcacc6">
      <Terms xmlns="http://schemas.microsoft.com/office/infopath/2007/PartnerControls"/>
    </lcf76f155ced4ddcb4097134ff3c332f>
    <TaxCatchAll xmlns="3a257536-574a-4220-8e97-c5e1f8360ebd"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4196DC1E8CC35438D03E26F86101FD9" ma:contentTypeVersion="19" ma:contentTypeDescription="Create a new document." ma:contentTypeScope="" ma:versionID="aba094f00d8a4afcc31433ce96d2fc17">
  <xsd:schema xmlns:xsd="http://www.w3.org/2001/XMLSchema" xmlns:xs="http://www.w3.org/2001/XMLSchema" xmlns:p="http://schemas.microsoft.com/office/2006/metadata/properties" xmlns:ns2="70cb6a4b-2f16-47dd-bbdf-5c5c82bcacc6" xmlns:ns3="3a257536-574a-4220-8e97-c5e1f8360ebd" targetNamespace="http://schemas.microsoft.com/office/2006/metadata/properties" ma:root="true" ma:fieldsID="3a838055d6fc98f733536f191ea6edd8" ns2:_="" ns3:_="">
    <xsd:import namespace="70cb6a4b-2f16-47dd-bbdf-5c5c82bcacc6"/>
    <xsd:import namespace="3a257536-574a-4220-8e97-c5e1f8360eb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2:MediaServiceOCR"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0cb6a4b-2f16-47dd-bbdf-5c5c82bcacc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Location" ma:index="17" nillable="true" ma:displayName="Location"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8ed7cba-b263-44e1-aaea-116db9091a5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a257536-574a-4220-8e97-c5e1f8360ebd"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9f701c7-acfa-4d75-a67f-ba1f21f5bcfa}" ma:internalName="TaxCatchAll" ma:showField="CatchAllData" ma:web="3a257536-574a-4220-8e97-c5e1f8360eb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73665FC-FF16-4B9C-985A-75E1AE34037D}">
  <ds:schemaRefs>
    <ds:schemaRef ds:uri="367c1c07-d1cd-430c-99d6-9d1a269c020e"/>
    <ds:schemaRef ds:uri="ee54117f-0de6-487b-9d4a-dbaeda925aa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C7F6F359-E7D6-4A86-BD6A-48341933BB77}">
  <ds:schemaRefs>
    <ds:schemaRef ds:uri="http://schemas.microsoft.com/sharepoint/v3/contenttype/forms"/>
  </ds:schemaRefs>
</ds:datastoreItem>
</file>

<file path=customXml/itemProps3.xml><?xml version="1.0" encoding="utf-8"?>
<ds:datastoreItem xmlns:ds="http://schemas.openxmlformats.org/officeDocument/2006/customXml" ds:itemID="{35261633-A259-4C15-9CBE-FFFC8ED892F2}"/>
</file>

<file path=docMetadata/LabelInfo.xml><?xml version="1.0" encoding="utf-8"?>
<clbl:labelList xmlns:clbl="http://schemas.microsoft.com/office/2020/mipLabelMetadata">
  <clbl:label id="{d1a9a4d6-00e6-49c5-9f41-e04627c5b36b}" enabled="1" method="Standard" siteId="{47179c27-f1cb-43d2-b074-77f138da7144}" contentBits="0" removed="0"/>
</clbl:labelList>
</file>

<file path=docProps/app.xml><?xml version="1.0" encoding="utf-8"?>
<Properties xmlns="http://schemas.openxmlformats.org/officeDocument/2006/extended-properties" xmlns:vt="http://schemas.openxmlformats.org/officeDocument/2006/docPropsVTypes">
  <TotalTime>5265</TotalTime>
  <Words>1756</Words>
  <Application>Microsoft Macintosh PowerPoint</Application>
  <PresentationFormat>Widescreen</PresentationFormat>
  <Paragraphs>187</Paragraphs>
  <Slides>23</Slides>
  <Notes>22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Arial,Sans-Serif</vt:lpstr>
      <vt:lpstr>Arial</vt:lpstr>
      <vt:lpstr>Calibri</vt:lpstr>
      <vt:lpstr>Calibri Light</vt:lpstr>
      <vt:lpstr>Courier New</vt:lpstr>
      <vt:lpstr>Gill Sans</vt:lpstr>
      <vt:lpstr>Verdana</vt:lpstr>
      <vt:lpstr>Wingdings</vt:lpstr>
      <vt:lpstr>Office Theme</vt:lpstr>
      <vt:lpstr>EPA Multipurpose Grant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Conclusions and Pivot Approach</vt:lpstr>
      <vt:lpstr>PIT Re-engagement</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CNO Does Climate Change</dc:title>
  <dc:creator>Jamie L. Smith</dc:creator>
  <cp:lastModifiedBy>Cuauhtemoc Landeros</cp:lastModifiedBy>
  <cp:revision>812</cp:revision>
  <dcterms:created xsi:type="dcterms:W3CDTF">2023-12-04T17:24:56Z</dcterms:created>
  <dcterms:modified xsi:type="dcterms:W3CDTF">2026-05-07T17:39:32Z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0x010100C4196DC1E8CC35438D03E26F86101FD9</vt:lpwstr>
  </property>
  <property fmtid="{D5CDD505-2E9C-101B-9397-08002B2CF9AE}" pid="3" name="Order">
    <vt:lpwstr>230900.000000000</vt:lpwstr>
  </property>
  <property fmtid="{D5CDD505-2E9C-101B-9397-08002B2CF9AE}" pid="4" name="xd_ProgID">
    <vt:lpwstr/>
  </property>
  <property fmtid="{D5CDD505-2E9C-101B-9397-08002B2CF9AE}" pid="5" name="MediaServiceImageTags">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ies>
</file>