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Masters/slideMaster1.xml" ContentType="application/vnd.openxmlformats-officedocument.presentationml.slideMaster+xml"/>
  <Override PartName="/ppt/notesSlides/notesSlide6.xml" ContentType="application/vnd.openxmlformats-officedocument.presentationml.notesSlide+xml"/>
  <Override PartName="/ppt/notesSlides/notesSlide8.xml" ContentType="application/vnd.openxmlformats-officedocument.presentationml.notesSlide+xml"/>
  <Override PartName="/ppt/notesSlides/notesSlide2.xml" ContentType="application/vnd.openxmlformats-officedocument.presentationml.notesSlide+xml"/>
  <Override PartName="/ppt/notesSlides/notesSlide7.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1.xml" ContentType="application/vnd.openxmlformats-officedocument.presentationml.notesSlide+xml"/>
  <Override PartName="/ppt/notesSlides/notesSlide3.xml" ContentType="application/vnd.openxmlformats-officedocument.presentationml.notesSlide+xml"/>
  <Override PartName="/ppt/notesSlides/notesSlide9.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8" r:id="rId1"/>
  </p:sldMasterIdLst>
  <p:notesMasterIdLst>
    <p:notesMasterId r:id="rId53"/>
  </p:notesMasterIdLst>
  <p:sldIdLst>
    <p:sldId id="344" r:id="rId2"/>
    <p:sldId id="345" r:id="rId3"/>
    <p:sldId id="271" r:id="rId4"/>
    <p:sldId id="270" r:id="rId5"/>
    <p:sldId id="291" r:id="rId6"/>
    <p:sldId id="257" r:id="rId7"/>
    <p:sldId id="259" r:id="rId8"/>
    <p:sldId id="258" r:id="rId9"/>
    <p:sldId id="272" r:id="rId10"/>
    <p:sldId id="260" r:id="rId11"/>
    <p:sldId id="261" r:id="rId12"/>
    <p:sldId id="263" r:id="rId13"/>
    <p:sldId id="269" r:id="rId14"/>
    <p:sldId id="264" r:id="rId15"/>
    <p:sldId id="267" r:id="rId16"/>
    <p:sldId id="265" r:id="rId17"/>
    <p:sldId id="266" r:id="rId18"/>
    <p:sldId id="268" r:id="rId19"/>
    <p:sldId id="327" r:id="rId20"/>
    <p:sldId id="326" r:id="rId21"/>
    <p:sldId id="343" r:id="rId22"/>
    <p:sldId id="281" r:id="rId23"/>
    <p:sldId id="324" r:id="rId24"/>
    <p:sldId id="323" r:id="rId25"/>
    <p:sldId id="322" r:id="rId26"/>
    <p:sldId id="325" r:id="rId27"/>
    <p:sldId id="342" r:id="rId28"/>
    <p:sldId id="256" r:id="rId29"/>
    <p:sldId id="328" r:id="rId30"/>
    <p:sldId id="329" r:id="rId31"/>
    <p:sldId id="330" r:id="rId32"/>
    <p:sldId id="331" r:id="rId33"/>
    <p:sldId id="332" r:id="rId34"/>
    <p:sldId id="278" r:id="rId35"/>
    <p:sldId id="262" r:id="rId36"/>
    <p:sldId id="333" r:id="rId37"/>
    <p:sldId id="334" r:id="rId38"/>
    <p:sldId id="335" r:id="rId39"/>
    <p:sldId id="336" r:id="rId40"/>
    <p:sldId id="337" r:id="rId41"/>
    <p:sldId id="338" r:id="rId42"/>
    <p:sldId id="339" r:id="rId43"/>
    <p:sldId id="340" r:id="rId44"/>
    <p:sldId id="274" r:id="rId45"/>
    <p:sldId id="273" r:id="rId46"/>
    <p:sldId id="275" r:id="rId47"/>
    <p:sldId id="276" r:id="rId48"/>
    <p:sldId id="280" r:id="rId49"/>
    <p:sldId id="341" r:id="rId50"/>
    <p:sldId id="279" r:id="rId51"/>
    <p:sldId id="277" r:id="rId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608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67" d="100"/>
          <a:sy n="67" d="100"/>
        </p:scale>
        <p:origin x="8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customXml" Target="../customXml/item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ustomXml" Target="../customXml/item2.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475D6A-7B32-4789-9CB0-3BEE628D30CB}" type="datetimeFigureOut">
              <a:rPr lang="en-US" smtClean="0"/>
              <a:t>5/5/2026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E577AC-5E82-4B85-BD5D-DE70A39FC7FF}" type="slidenum">
              <a:rPr lang="en-US" smtClean="0"/>
              <a:t>‹#›</a:t>
            </a:fld>
            <a:endParaRPr lang="en-US"/>
          </a:p>
        </p:txBody>
      </p:sp>
    </p:spTree>
    <p:extLst>
      <p:ext uri="{BB962C8B-B14F-4D97-AF65-F5344CB8AC3E}">
        <p14:creationId xmlns:p14="http://schemas.microsoft.com/office/powerpoint/2010/main" val="7183440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dirty="0"/>
          </a:p>
        </p:txBody>
      </p:sp>
    </p:spTree>
    <p:extLst>
      <p:ext uri="{BB962C8B-B14F-4D97-AF65-F5344CB8AC3E}">
        <p14:creationId xmlns:p14="http://schemas.microsoft.com/office/powerpoint/2010/main" val="3068653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dirty="0"/>
          </a:p>
        </p:txBody>
      </p:sp>
    </p:spTree>
    <p:extLst>
      <p:ext uri="{BB962C8B-B14F-4D97-AF65-F5344CB8AC3E}">
        <p14:creationId xmlns:p14="http://schemas.microsoft.com/office/powerpoint/2010/main" val="1418112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dirty="0"/>
          </a:p>
        </p:txBody>
      </p:sp>
    </p:spTree>
    <p:extLst>
      <p:ext uri="{BB962C8B-B14F-4D97-AF65-F5344CB8AC3E}">
        <p14:creationId xmlns:p14="http://schemas.microsoft.com/office/powerpoint/2010/main" val="917892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dirty="0"/>
          </a:p>
        </p:txBody>
      </p:sp>
    </p:spTree>
    <p:extLst>
      <p:ext uri="{BB962C8B-B14F-4D97-AF65-F5344CB8AC3E}">
        <p14:creationId xmlns:p14="http://schemas.microsoft.com/office/powerpoint/2010/main" val="2508814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dirty="0"/>
          </a:p>
        </p:txBody>
      </p:sp>
    </p:spTree>
    <p:extLst>
      <p:ext uri="{BB962C8B-B14F-4D97-AF65-F5344CB8AC3E}">
        <p14:creationId xmlns:p14="http://schemas.microsoft.com/office/powerpoint/2010/main" val="33927534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a:t>
            </a:r>
            <a:r>
              <a:rPr lang="en-US" baseline="0" dirty="0"/>
              <a:t> Dump application is one of 3 applications built using EPA Exchange Network funding. We consolidated the applications into a portal that will also serve as a framework for environmental data management. This has been a collaborative partnership with tribes in Oklahoma that each tenet maintains their own data and users. First, thing we do is log into the system or if we are new, register for a log in.</a:t>
            </a:r>
            <a:endParaRPr lang="en-US" dirty="0"/>
          </a:p>
        </p:txBody>
      </p:sp>
      <p:sp>
        <p:nvSpPr>
          <p:cNvPr id="4" name="Slide Number Placeholder 3"/>
          <p:cNvSpPr>
            <a:spLocks noGrp="1"/>
          </p:cNvSpPr>
          <p:nvPr>
            <p:ph type="sldNum" sz="quarter" idx="10"/>
          </p:nvPr>
        </p:nvSpPr>
        <p:spPr/>
        <p:txBody>
          <a:bodyPr/>
          <a:lstStyle/>
          <a:p>
            <a:fld id="{6F1E1B0A-6FBB-45A9-BE11-4D5D9570EA14}" type="slidenum">
              <a:rPr lang="en-US" smtClean="0"/>
              <a:t>27</a:t>
            </a:fld>
            <a:endParaRPr lang="en-US"/>
          </a:p>
        </p:txBody>
      </p:sp>
    </p:spTree>
    <p:extLst>
      <p:ext uri="{BB962C8B-B14F-4D97-AF65-F5344CB8AC3E}">
        <p14:creationId xmlns:p14="http://schemas.microsoft.com/office/powerpoint/2010/main" val="4252740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a:t>
            </a:r>
            <a:r>
              <a:rPr lang="en-US" baseline="0" dirty="0"/>
              <a:t> Dump application is one of 3 applications built using EPA Exchange Network funding. We consolidated the applications into a portal that will also serve as a framework for environmental data management. This has been a collaborative partnership with tribes in Oklahoma that each tenet maintains their own data and users. First, thing we do is log into the system or if we are new, register for a log in.</a:t>
            </a:r>
            <a:endParaRPr lang="en-US" dirty="0"/>
          </a:p>
        </p:txBody>
      </p:sp>
      <p:sp>
        <p:nvSpPr>
          <p:cNvPr id="4" name="Slide Number Placeholder 3"/>
          <p:cNvSpPr>
            <a:spLocks noGrp="1"/>
          </p:cNvSpPr>
          <p:nvPr>
            <p:ph type="sldNum" sz="quarter" idx="10"/>
          </p:nvPr>
        </p:nvSpPr>
        <p:spPr/>
        <p:txBody>
          <a:bodyPr/>
          <a:lstStyle/>
          <a:p>
            <a:fld id="{6F1E1B0A-6FBB-45A9-BE11-4D5D9570EA14}" type="slidenum">
              <a:rPr lang="en-US" smtClean="0"/>
              <a:t>28</a:t>
            </a:fld>
            <a:endParaRPr lang="en-US"/>
          </a:p>
        </p:txBody>
      </p:sp>
    </p:spTree>
    <p:extLst>
      <p:ext uri="{BB962C8B-B14F-4D97-AF65-F5344CB8AC3E}">
        <p14:creationId xmlns:p14="http://schemas.microsoft.com/office/powerpoint/2010/main" val="1762540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Dialog on</a:t>
            </a:r>
            <a:r>
              <a:rPr lang="en-US" baseline="0" dirty="0"/>
              <a:t> the left is based on permissions and what you can actually do with one or multiple applications. In this case open dumps, can be an admin, user or viewer. Below is our work with our partners to build out a more robust platform for our tribal partners</a:t>
            </a:r>
            <a:endParaRPr lang="en-US" dirty="0"/>
          </a:p>
        </p:txBody>
      </p:sp>
      <p:sp>
        <p:nvSpPr>
          <p:cNvPr id="4" name="Slide Number Placeholder 3"/>
          <p:cNvSpPr>
            <a:spLocks noGrp="1"/>
          </p:cNvSpPr>
          <p:nvPr>
            <p:ph type="sldNum" sz="quarter" idx="10"/>
          </p:nvPr>
        </p:nvSpPr>
        <p:spPr/>
        <p:txBody>
          <a:bodyPr/>
          <a:lstStyle/>
          <a:p>
            <a:fld id="{6F1E1B0A-6FBB-45A9-BE11-4D5D9570EA14}" type="slidenum">
              <a:rPr lang="en-US" smtClean="0"/>
              <a:t>29</a:t>
            </a:fld>
            <a:endParaRPr lang="en-US"/>
          </a:p>
        </p:txBody>
      </p:sp>
    </p:spTree>
    <p:extLst>
      <p:ext uri="{BB962C8B-B14F-4D97-AF65-F5344CB8AC3E}">
        <p14:creationId xmlns:p14="http://schemas.microsoft.com/office/powerpoint/2010/main" val="3806726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initial dump </a:t>
            </a:r>
            <a:r>
              <a:rPr lang="en-US"/>
              <a:t>site dialog </a:t>
            </a:r>
          </a:p>
        </p:txBody>
      </p:sp>
      <p:sp>
        <p:nvSpPr>
          <p:cNvPr id="4" name="Slide Number Placeholder 3"/>
          <p:cNvSpPr>
            <a:spLocks noGrp="1"/>
          </p:cNvSpPr>
          <p:nvPr>
            <p:ph type="sldNum" sz="quarter" idx="10"/>
          </p:nvPr>
        </p:nvSpPr>
        <p:spPr/>
        <p:txBody>
          <a:bodyPr/>
          <a:lstStyle/>
          <a:p>
            <a:fld id="{6F1E1B0A-6FBB-45A9-BE11-4D5D9570EA14}" type="slidenum">
              <a:rPr lang="en-US" smtClean="0"/>
              <a:t>30</a:t>
            </a:fld>
            <a:endParaRPr lang="en-US"/>
          </a:p>
        </p:txBody>
      </p:sp>
    </p:spTree>
    <p:extLst>
      <p:ext uri="{BB962C8B-B14F-4D97-AF65-F5344CB8AC3E}">
        <p14:creationId xmlns:p14="http://schemas.microsoft.com/office/powerpoint/2010/main" val="14880925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69567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5/5/2026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801028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5/5/2026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5976284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5/5/2026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350099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5/5/2026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6754771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5/5/2026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223244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307634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739771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6F8B46B-EF6E-BC12-09E2-0F3B779197B4}"/>
              </a:ext>
              <a:ext uri="{C183D7F6-B498-43B3-948B-1728B52AA6E4}">
                <adec:decorative xmlns:adec="http://schemas.microsoft.com/office/drawing/2017/decorative" val="1"/>
              </a:ext>
            </a:extLst>
          </p:cNvPr>
          <p:cNvSpPr/>
          <p:nvPr userDrawn="1"/>
        </p:nvSpPr>
        <p:spPr>
          <a:xfrm>
            <a:off x="-24064" y="-400"/>
            <a:ext cx="12216063" cy="3467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dirty="0"/>
          </a:p>
        </p:txBody>
      </p:sp>
      <p:sp>
        <p:nvSpPr>
          <p:cNvPr id="22" name="Rectangle 21">
            <a:extLst>
              <a:ext uri="{FF2B5EF4-FFF2-40B4-BE49-F238E27FC236}">
                <a16:creationId xmlns:a16="http://schemas.microsoft.com/office/drawing/2014/main" id="{5D7B4F11-E150-473B-98F5-6E6AC9646863}"/>
              </a:ext>
              <a:ext uri="{C183D7F6-B498-43B3-948B-1728B52AA6E4}">
                <adec:decorative xmlns:adec="http://schemas.microsoft.com/office/drawing/2017/decorative" val="1"/>
              </a:ext>
            </a:extLst>
          </p:cNvPr>
          <p:cNvSpPr/>
          <p:nvPr userDrawn="1"/>
        </p:nvSpPr>
        <p:spPr>
          <a:xfrm>
            <a:off x="443346" y="420493"/>
            <a:ext cx="11305309" cy="6026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6" name="Freeform 35">
            <a:extLst>
              <a:ext uri="{FF2B5EF4-FFF2-40B4-BE49-F238E27FC236}">
                <a16:creationId xmlns:a16="http://schemas.microsoft.com/office/drawing/2014/main" id="{A8E2FA61-C047-21BB-AA50-F84AD7685498}"/>
              </a:ext>
              <a:ext uri="{C183D7F6-B498-43B3-948B-1728B52AA6E4}">
                <adec:decorative xmlns:adec="http://schemas.microsoft.com/office/drawing/2017/decorative" val="1"/>
              </a:ext>
            </a:extLst>
          </p:cNvPr>
          <p:cNvSpPr/>
          <p:nvPr userDrawn="1"/>
        </p:nvSpPr>
        <p:spPr>
          <a:xfrm rot="16200000">
            <a:off x="5760023" y="3764463"/>
            <a:ext cx="2812357" cy="3394143"/>
          </a:xfrm>
          <a:custGeom>
            <a:avLst/>
            <a:gdLst>
              <a:gd name="connsiteX0" fmla="*/ 0 w 2812357"/>
              <a:gd name="connsiteY0" fmla="*/ 0 h 3394143"/>
              <a:gd name="connsiteX1" fmla="*/ 2812357 w 2812357"/>
              <a:gd name="connsiteY1" fmla="*/ 3394143 h 3394143"/>
              <a:gd name="connsiteX2" fmla="*/ 0 w 2812357"/>
              <a:gd name="connsiteY2" fmla="*/ 3394143 h 3394143"/>
            </a:gdLst>
            <a:ahLst/>
            <a:cxnLst>
              <a:cxn ang="0">
                <a:pos x="connsiteX0" y="connsiteY0"/>
              </a:cxn>
              <a:cxn ang="0">
                <a:pos x="connsiteX1" y="connsiteY1"/>
              </a:cxn>
              <a:cxn ang="0">
                <a:pos x="connsiteX2" y="connsiteY2"/>
              </a:cxn>
            </a:cxnLst>
            <a:rect l="l" t="t" r="r" b="b"/>
            <a:pathLst>
              <a:path w="2812357" h="3394143">
                <a:moveTo>
                  <a:pt x="0" y="0"/>
                </a:moveTo>
                <a:lnTo>
                  <a:pt x="2812357" y="3394143"/>
                </a:lnTo>
                <a:lnTo>
                  <a:pt x="0" y="3394143"/>
                </a:lnTo>
                <a:close/>
              </a:path>
            </a:pathLst>
          </a:custGeom>
          <a:solidFill>
            <a:schemeClr val="accent4">
              <a:lumMod val="40000"/>
              <a:lumOff val="60000"/>
              <a:alpha val="50000"/>
            </a:schemeClr>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33" name="Freeform 32">
            <a:extLst>
              <a:ext uri="{FF2B5EF4-FFF2-40B4-BE49-F238E27FC236}">
                <a16:creationId xmlns:a16="http://schemas.microsoft.com/office/drawing/2014/main" id="{1A2791BA-760E-9FA5-8743-D0B699FC9835}"/>
              </a:ext>
              <a:ext uri="{C183D7F6-B498-43B3-948B-1728B52AA6E4}">
                <adec:decorative xmlns:adec="http://schemas.microsoft.com/office/drawing/2017/decorative" val="1"/>
              </a:ext>
            </a:extLst>
          </p:cNvPr>
          <p:cNvSpPr/>
          <p:nvPr userDrawn="1"/>
        </p:nvSpPr>
        <p:spPr>
          <a:xfrm>
            <a:off x="0" y="3463854"/>
            <a:ext cx="435241" cy="3394146"/>
          </a:xfrm>
          <a:custGeom>
            <a:avLst/>
            <a:gdLst>
              <a:gd name="connsiteX0" fmla="*/ 435241 w 435241"/>
              <a:gd name="connsiteY0" fmla="*/ 0 h 3394146"/>
              <a:gd name="connsiteX1" fmla="*/ 435241 w 435241"/>
              <a:gd name="connsiteY1" fmla="*/ 3394146 h 3394146"/>
              <a:gd name="connsiteX2" fmla="*/ 0 w 435241"/>
              <a:gd name="connsiteY2" fmla="*/ 3394146 h 3394146"/>
              <a:gd name="connsiteX3" fmla="*/ 0 w 435241"/>
              <a:gd name="connsiteY3" fmla="*/ 523525 h 3394146"/>
            </a:gdLst>
            <a:ahLst/>
            <a:cxnLst>
              <a:cxn ang="0">
                <a:pos x="connsiteX0" y="connsiteY0"/>
              </a:cxn>
              <a:cxn ang="0">
                <a:pos x="connsiteX1" y="connsiteY1"/>
              </a:cxn>
              <a:cxn ang="0">
                <a:pos x="connsiteX2" y="connsiteY2"/>
              </a:cxn>
              <a:cxn ang="0">
                <a:pos x="connsiteX3" y="connsiteY3"/>
              </a:cxn>
            </a:cxnLst>
            <a:rect l="l" t="t" r="r" b="b"/>
            <a:pathLst>
              <a:path w="435241" h="3394146">
                <a:moveTo>
                  <a:pt x="435241" y="0"/>
                </a:moveTo>
                <a:lnTo>
                  <a:pt x="435241" y="3394146"/>
                </a:lnTo>
                <a:lnTo>
                  <a:pt x="0" y="3394146"/>
                </a:lnTo>
                <a:lnTo>
                  <a:pt x="0" y="523525"/>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4" name="Title 1">
            <a:extLst>
              <a:ext uri="{FF2B5EF4-FFF2-40B4-BE49-F238E27FC236}">
                <a16:creationId xmlns:a16="http://schemas.microsoft.com/office/drawing/2014/main" id="{8D6A03F2-8C7B-D33B-0E8F-24D4800D5C01}"/>
              </a:ext>
            </a:extLst>
          </p:cNvPr>
          <p:cNvSpPr>
            <a:spLocks noGrp="1"/>
          </p:cNvSpPr>
          <p:nvPr userDrawn="1">
            <p:ph type="title" hasCustomPrompt="1"/>
          </p:nvPr>
        </p:nvSpPr>
        <p:spPr>
          <a:xfrm>
            <a:off x="914400" y="1057275"/>
            <a:ext cx="5259554" cy="2495028"/>
          </a:xfrm>
        </p:spPr>
        <p:txBody>
          <a:bodyPr tIns="0" bIns="0">
            <a:noAutofit/>
          </a:bodyPr>
          <a:lstStyle>
            <a:lvl1pPr algn="l">
              <a:lnSpc>
                <a:spcPct val="100000"/>
              </a:lnSpc>
              <a:defRPr sz="3600"/>
            </a:lvl1pPr>
          </a:lstStyle>
          <a:p>
            <a:r>
              <a:rPr lang="en-US" dirty="0"/>
              <a:t>Click to add text</a:t>
            </a:r>
          </a:p>
        </p:txBody>
      </p:sp>
      <p:sp>
        <p:nvSpPr>
          <p:cNvPr id="5" name="Content Placeholder 2">
            <a:extLst>
              <a:ext uri="{FF2B5EF4-FFF2-40B4-BE49-F238E27FC236}">
                <a16:creationId xmlns:a16="http://schemas.microsoft.com/office/drawing/2014/main" id="{C51465C6-2CDE-B5BF-F22E-CBDD44E86CFC}"/>
              </a:ext>
            </a:extLst>
          </p:cNvPr>
          <p:cNvSpPr>
            <a:spLocks noGrp="1"/>
          </p:cNvSpPr>
          <p:nvPr userDrawn="1">
            <p:ph idx="1" hasCustomPrompt="1"/>
          </p:nvPr>
        </p:nvSpPr>
        <p:spPr>
          <a:xfrm>
            <a:off x="914400" y="3808750"/>
            <a:ext cx="5259554" cy="2233233"/>
          </a:xfrm>
        </p:spPr>
        <p:txBody>
          <a:bodyPr lIns="91440" tIns="0" rIns="91440" bIns="0">
            <a:normAutofit/>
          </a:bodyPr>
          <a:lstStyle>
            <a:lvl1pPr marL="0" indent="0">
              <a:lnSpc>
                <a:spcPct val="100000"/>
              </a:lnSpc>
              <a:spcBef>
                <a:spcPts val="0"/>
              </a:spcBef>
              <a:buNone/>
              <a:defRPr sz="2400"/>
            </a:lvl1pPr>
            <a:lvl2pPr marL="347472">
              <a:lnSpc>
                <a:spcPct val="100000"/>
              </a:lnSpc>
              <a:spcBef>
                <a:spcPts val="0"/>
              </a:spcBef>
              <a:defRPr sz="2400"/>
            </a:lvl2pPr>
            <a:lvl3pPr marL="685800">
              <a:lnSpc>
                <a:spcPct val="100000"/>
              </a:lnSpc>
              <a:spcBef>
                <a:spcPts val="0"/>
              </a:spcBef>
              <a:defRPr sz="2400"/>
            </a:lvl3pPr>
          </a:lstStyle>
          <a:p>
            <a:pPr lvl="0"/>
            <a:r>
              <a:rPr lang="en-US" dirty="0"/>
              <a:t>Click to add text</a:t>
            </a:r>
          </a:p>
          <a:p>
            <a:pPr lvl="1"/>
            <a:r>
              <a:rPr lang="en-US" dirty="0"/>
              <a:t>Second level</a:t>
            </a:r>
          </a:p>
          <a:p>
            <a:pPr lvl="2"/>
            <a:r>
              <a:rPr lang="en-US" dirty="0"/>
              <a:t>Third level</a:t>
            </a:r>
          </a:p>
        </p:txBody>
      </p:sp>
      <p:sp>
        <p:nvSpPr>
          <p:cNvPr id="52" name="Picture Placeholder 7">
            <a:extLst>
              <a:ext uri="{FF2B5EF4-FFF2-40B4-BE49-F238E27FC236}">
                <a16:creationId xmlns:a16="http://schemas.microsoft.com/office/drawing/2014/main" id="{55126063-BDEE-A1AB-FDAE-DD9B98CACDA8}"/>
              </a:ext>
            </a:extLst>
          </p:cNvPr>
          <p:cNvSpPr>
            <a:spLocks noGrp="1"/>
          </p:cNvSpPr>
          <p:nvPr>
            <p:ph type="pic" sz="quarter" idx="11" hasCustomPrompt="1"/>
          </p:nvPr>
        </p:nvSpPr>
        <p:spPr>
          <a:xfrm>
            <a:off x="7414194" y="410780"/>
            <a:ext cx="4344695" cy="6447220"/>
          </a:xfrm>
          <a:solidFill>
            <a:schemeClr val="accent3"/>
          </a:solidFill>
        </p:spPr>
        <p:txBody>
          <a:bodyPr>
            <a:normAutofit/>
          </a:bodyPr>
          <a:lstStyle>
            <a:lvl1pPr marL="0" indent="0">
              <a:buNone/>
              <a:defRPr sz="1800"/>
            </a:lvl1pPr>
          </a:lstStyle>
          <a:p>
            <a:pPr lvl="0"/>
            <a:r>
              <a:rPr lang="en-US" dirty="0"/>
              <a:t>Click to add picture</a:t>
            </a:r>
          </a:p>
        </p:txBody>
      </p:sp>
    </p:spTree>
    <p:extLst>
      <p:ext uri="{BB962C8B-B14F-4D97-AF65-F5344CB8AC3E}">
        <p14:creationId xmlns:p14="http://schemas.microsoft.com/office/powerpoint/2010/main" val="6717156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meline 2">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376CF4B8-1811-BD21-43A7-560AC4724F3B}"/>
              </a:ext>
              <a:ext uri="{C183D7F6-B498-43B3-948B-1728B52AA6E4}">
                <adec:decorative xmlns:adec="http://schemas.microsoft.com/office/drawing/2017/decorative" val="1"/>
              </a:ext>
            </a:extLst>
          </p:cNvPr>
          <p:cNvSpPr/>
          <p:nvPr userDrawn="1"/>
        </p:nvSpPr>
        <p:spPr>
          <a:xfrm>
            <a:off x="-24064" y="0"/>
            <a:ext cx="12216063" cy="34671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dirty="0"/>
          </a:p>
        </p:txBody>
      </p:sp>
      <p:sp>
        <p:nvSpPr>
          <p:cNvPr id="34" name="Rectangle 33">
            <a:extLst>
              <a:ext uri="{FF2B5EF4-FFF2-40B4-BE49-F238E27FC236}">
                <a16:creationId xmlns:a16="http://schemas.microsoft.com/office/drawing/2014/main" id="{30B7B4F0-D3BC-63DF-6429-F771BE5A3270}"/>
              </a:ext>
              <a:ext uri="{C183D7F6-B498-43B3-948B-1728B52AA6E4}">
                <adec:decorative xmlns:adec="http://schemas.microsoft.com/office/drawing/2017/decorative" val="1"/>
              </a:ext>
            </a:extLst>
          </p:cNvPr>
          <p:cNvSpPr/>
          <p:nvPr userDrawn="1"/>
        </p:nvSpPr>
        <p:spPr>
          <a:xfrm>
            <a:off x="443346" y="420493"/>
            <a:ext cx="11305309" cy="6026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 name="Title 1">
            <a:extLst>
              <a:ext uri="{FF2B5EF4-FFF2-40B4-BE49-F238E27FC236}">
                <a16:creationId xmlns:a16="http://schemas.microsoft.com/office/drawing/2014/main" id="{A65C6DDD-D2BB-0153-0F53-9F7C17BDFD2B}"/>
              </a:ext>
            </a:extLst>
          </p:cNvPr>
          <p:cNvSpPr>
            <a:spLocks noGrp="1"/>
          </p:cNvSpPr>
          <p:nvPr>
            <p:ph type="title" hasCustomPrompt="1"/>
          </p:nvPr>
        </p:nvSpPr>
        <p:spPr>
          <a:xfrm>
            <a:off x="914400" y="1057274"/>
            <a:ext cx="10511627" cy="1012785"/>
          </a:xfrm>
        </p:spPr>
        <p:txBody>
          <a:bodyPr tIns="0" bIns="0"/>
          <a:lstStyle>
            <a:lvl1pPr algn="ctr">
              <a:lnSpc>
                <a:spcPct val="100000"/>
              </a:lnSpc>
              <a:defRPr sz="3600">
                <a:solidFill>
                  <a:schemeClr val="accent6"/>
                </a:solidFill>
              </a:defRPr>
            </a:lvl1pPr>
          </a:lstStyle>
          <a:p>
            <a:r>
              <a:rPr lang="en-US" dirty="0"/>
              <a:t>Click to add title</a:t>
            </a:r>
          </a:p>
        </p:txBody>
      </p:sp>
      <p:sp>
        <p:nvSpPr>
          <p:cNvPr id="14" name="Content Placeholder 5">
            <a:extLst>
              <a:ext uri="{FF2B5EF4-FFF2-40B4-BE49-F238E27FC236}">
                <a16:creationId xmlns:a16="http://schemas.microsoft.com/office/drawing/2014/main" id="{4D6DED8E-165F-59D7-F01C-4EF0446E5FC0}"/>
              </a:ext>
            </a:extLst>
          </p:cNvPr>
          <p:cNvSpPr>
            <a:spLocks noGrp="1"/>
          </p:cNvSpPr>
          <p:nvPr userDrawn="1">
            <p:ph sz="quarter" idx="4" hasCustomPrompt="1"/>
          </p:nvPr>
        </p:nvSpPr>
        <p:spPr>
          <a:xfrm>
            <a:off x="914400" y="2316067"/>
            <a:ext cx="10511627" cy="3948557"/>
          </a:xfrm>
        </p:spPr>
        <p:txBody>
          <a:bodyPr lIns="91440" tIns="91440" rIns="91440" bIns="91440">
            <a:normAutofit/>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Slide Number Placeholder 2">
            <a:extLst>
              <a:ext uri="{FF2B5EF4-FFF2-40B4-BE49-F238E27FC236}">
                <a16:creationId xmlns:a16="http://schemas.microsoft.com/office/drawing/2014/main" id="{2933FDAB-13EE-5F9F-5DFC-A5A60BC63623}"/>
              </a:ext>
            </a:extLst>
          </p:cNvPr>
          <p:cNvSpPr>
            <a:spLocks noGrp="1"/>
          </p:cNvSpPr>
          <p:nvPr>
            <p:ph type="sldNum" sz="quarter" idx="10"/>
          </p:nvPr>
        </p:nvSpPr>
        <p:spPr>
          <a:xfrm>
            <a:off x="10358437" y="457199"/>
            <a:ext cx="1067589" cy="471489"/>
          </a:xfrm>
        </p:spPr>
        <p:txBody>
          <a:bodyPr/>
          <a:lstStyle>
            <a:lvl1pPr>
              <a:defRPr sz="1600">
                <a:latin typeface="+mj-lt"/>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988827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50637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5/5/2026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854208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5/5/2026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345009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5/5/2026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384309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5/5/2026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50149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5/5/2026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06396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071383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680902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46CE7D5-CF57-46EF-B807-FDD0502418D4}" type="datetimeFigureOut">
              <a:rPr lang="en-US" smtClean="0"/>
              <a:t>5/5/2026</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119577964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17.xml"/><Relationship Id="rId5" Type="http://schemas.openxmlformats.org/officeDocument/2006/relationships/image" Target="../media/image23.emf"/><Relationship Id="rId4" Type="http://schemas.openxmlformats.org/officeDocument/2006/relationships/image" Target="../media/image22.emf"/></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29.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mailto:mcnproject@muscogeenation.com"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9B78E-EFE1-4611-8ABA-15B8700A5ECD}"/>
              </a:ext>
            </a:extLst>
          </p:cNvPr>
          <p:cNvSpPr>
            <a:spLocks noGrp="1"/>
          </p:cNvSpPr>
          <p:nvPr>
            <p:ph type="title"/>
          </p:nvPr>
        </p:nvSpPr>
        <p:spPr/>
        <p:txBody>
          <a:bodyPr/>
          <a:lstStyle/>
          <a:p>
            <a:r>
              <a:rPr lang="en-US" dirty="0"/>
              <a:t>Muscogee (Creek) Nation</a:t>
            </a:r>
            <a:br>
              <a:rPr lang="en-US" dirty="0"/>
            </a:br>
            <a:r>
              <a:rPr lang="en-US" dirty="0"/>
              <a:t>Brownfields Data Management</a:t>
            </a:r>
          </a:p>
        </p:txBody>
      </p:sp>
      <p:pic>
        <p:nvPicPr>
          <p:cNvPr id="5" name="Content Placeholder 4">
            <a:extLst>
              <a:ext uri="{FF2B5EF4-FFF2-40B4-BE49-F238E27FC236}">
                <a16:creationId xmlns:a16="http://schemas.microsoft.com/office/drawing/2014/main" id="{1384B2D0-C019-427C-A1E7-953259D817B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145421" y="0"/>
            <a:ext cx="5143498" cy="6858000"/>
          </a:xfrm>
        </p:spPr>
      </p:pic>
      <p:sp>
        <p:nvSpPr>
          <p:cNvPr id="6" name="TextBox 5">
            <a:extLst>
              <a:ext uri="{FF2B5EF4-FFF2-40B4-BE49-F238E27FC236}">
                <a16:creationId xmlns:a16="http://schemas.microsoft.com/office/drawing/2014/main" id="{91250B90-C586-4103-B8D8-7A8678BAF2EC}"/>
              </a:ext>
            </a:extLst>
          </p:cNvPr>
          <p:cNvSpPr txBox="1"/>
          <p:nvPr/>
        </p:nvSpPr>
        <p:spPr>
          <a:xfrm>
            <a:off x="677334" y="2355334"/>
            <a:ext cx="3136949" cy="923330"/>
          </a:xfrm>
          <a:prstGeom prst="rect">
            <a:avLst/>
          </a:prstGeom>
          <a:noFill/>
        </p:spPr>
        <p:txBody>
          <a:bodyPr wrap="none" rtlCol="0">
            <a:spAutoFit/>
          </a:bodyPr>
          <a:lstStyle/>
          <a:p>
            <a:r>
              <a:rPr lang="en-US" dirty="0"/>
              <a:t>11 County Tribal Reservation</a:t>
            </a:r>
          </a:p>
          <a:p>
            <a:r>
              <a:rPr lang="en-US" dirty="0"/>
              <a:t>Okmulgee, Oklahoma</a:t>
            </a:r>
          </a:p>
          <a:p>
            <a:endParaRPr lang="en-US" dirty="0"/>
          </a:p>
        </p:txBody>
      </p:sp>
      <p:sp>
        <p:nvSpPr>
          <p:cNvPr id="7" name="TextBox 6">
            <a:extLst>
              <a:ext uri="{FF2B5EF4-FFF2-40B4-BE49-F238E27FC236}">
                <a16:creationId xmlns:a16="http://schemas.microsoft.com/office/drawing/2014/main" id="{9574BEF2-7D7C-4FB1-8544-CFABA58AB552}"/>
              </a:ext>
            </a:extLst>
          </p:cNvPr>
          <p:cNvSpPr txBox="1"/>
          <p:nvPr/>
        </p:nvSpPr>
        <p:spPr>
          <a:xfrm>
            <a:off x="677334" y="4554248"/>
            <a:ext cx="2755883" cy="1200329"/>
          </a:xfrm>
          <a:prstGeom prst="rect">
            <a:avLst/>
          </a:prstGeom>
          <a:noFill/>
        </p:spPr>
        <p:txBody>
          <a:bodyPr wrap="none" rtlCol="0">
            <a:spAutoFit/>
          </a:bodyPr>
          <a:lstStyle/>
          <a:p>
            <a:r>
              <a:rPr lang="en-US" dirty="0"/>
              <a:t>Frank Harjo</a:t>
            </a:r>
          </a:p>
          <a:p>
            <a:r>
              <a:rPr lang="en-US" dirty="0"/>
              <a:t>Muscogee (Creek) Nation</a:t>
            </a:r>
          </a:p>
          <a:p>
            <a:r>
              <a:rPr lang="en-US" dirty="0"/>
              <a:t>05.05.26</a:t>
            </a:r>
          </a:p>
          <a:p>
            <a:endParaRPr lang="en-US" dirty="0"/>
          </a:p>
        </p:txBody>
      </p:sp>
    </p:spTree>
    <p:extLst>
      <p:ext uri="{BB962C8B-B14F-4D97-AF65-F5344CB8AC3E}">
        <p14:creationId xmlns:p14="http://schemas.microsoft.com/office/powerpoint/2010/main" val="29007001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39B39-F8B3-EB6B-8E6C-F41842DDD4FF}"/>
              </a:ext>
            </a:extLst>
          </p:cNvPr>
          <p:cNvSpPr>
            <a:spLocks noGrp="1"/>
          </p:cNvSpPr>
          <p:nvPr>
            <p:ph type="title"/>
          </p:nvPr>
        </p:nvSpPr>
        <p:spPr>
          <a:xfrm>
            <a:off x="1046746" y="586822"/>
            <a:ext cx="3560252" cy="1645920"/>
          </a:xfrm>
        </p:spPr>
        <p:txBody>
          <a:bodyPr>
            <a:normAutofit/>
          </a:bodyPr>
          <a:lstStyle/>
          <a:p>
            <a:r>
              <a:rPr lang="en-US" sz="3200"/>
              <a:t>Allowed Documents Per Workflow Step</a:t>
            </a:r>
          </a:p>
        </p:txBody>
      </p:sp>
      <p:sp>
        <p:nvSpPr>
          <p:cNvPr id="8" name="Content Placeholder 7">
            <a:extLst>
              <a:ext uri="{FF2B5EF4-FFF2-40B4-BE49-F238E27FC236}">
                <a16:creationId xmlns:a16="http://schemas.microsoft.com/office/drawing/2014/main" id="{6F81A253-99B3-4F05-7C79-51EFBFD5DA37}"/>
              </a:ext>
            </a:extLst>
          </p:cNvPr>
          <p:cNvSpPr>
            <a:spLocks noGrp="1"/>
          </p:cNvSpPr>
          <p:nvPr>
            <p:ph idx="1"/>
          </p:nvPr>
        </p:nvSpPr>
        <p:spPr>
          <a:xfrm>
            <a:off x="5079944" y="1116348"/>
            <a:ext cx="6549380" cy="582564"/>
          </a:xfrm>
        </p:spPr>
        <p:txBody>
          <a:bodyPr anchor="ctr">
            <a:normAutofit/>
          </a:bodyPr>
          <a:lstStyle/>
          <a:p>
            <a:pPr marL="0" indent="0">
              <a:buNone/>
            </a:pPr>
            <a:r>
              <a:rPr lang="en-US" sz="1400" i="1">
                <a:ea typeface="+mn-lt"/>
                <a:cs typeface="+mn-lt"/>
              </a:rPr>
              <a:t>Each document type is assigned a folder number aligns with the backend system </a:t>
            </a:r>
            <a:endParaRPr lang="en-US" sz="1400" i="1"/>
          </a:p>
        </p:txBody>
      </p:sp>
      <p:pic>
        <p:nvPicPr>
          <p:cNvPr id="4" name="Content Placeholder 3" descr="A screenshot of a computer&#10;&#10;AI-generated content may be incorrect.">
            <a:extLst>
              <a:ext uri="{FF2B5EF4-FFF2-40B4-BE49-F238E27FC236}">
                <a16:creationId xmlns:a16="http://schemas.microsoft.com/office/drawing/2014/main" id="{532A7EE6-F364-6548-F40F-E22C27077D7E}"/>
              </a:ext>
            </a:extLst>
          </p:cNvPr>
          <p:cNvPicPr>
            <a:picLocks noChangeAspect="1"/>
          </p:cNvPicPr>
          <p:nvPr/>
        </p:nvPicPr>
        <p:blipFill>
          <a:blip r:embed="rId2"/>
          <a:stretch>
            <a:fillRect/>
          </a:stretch>
        </p:blipFill>
        <p:spPr>
          <a:xfrm>
            <a:off x="514733" y="3253109"/>
            <a:ext cx="11164824" cy="1799997"/>
          </a:xfrm>
          <a:prstGeom prst="rect">
            <a:avLst/>
          </a:prstGeom>
        </p:spPr>
      </p:pic>
      <p:sp>
        <p:nvSpPr>
          <p:cNvPr id="5" name="Oval 4">
            <a:extLst>
              <a:ext uri="{FF2B5EF4-FFF2-40B4-BE49-F238E27FC236}">
                <a16:creationId xmlns:a16="http://schemas.microsoft.com/office/drawing/2014/main" id="{D2487694-6F7A-1F9A-BE97-59E447BB4E0E}"/>
              </a:ext>
            </a:extLst>
          </p:cNvPr>
          <p:cNvSpPr/>
          <p:nvPr/>
        </p:nvSpPr>
        <p:spPr>
          <a:xfrm>
            <a:off x="4031664" y="4173624"/>
            <a:ext cx="567840" cy="255528"/>
          </a:xfrm>
          <a:prstGeom prst="ellipse">
            <a:avLst/>
          </a:prstGeom>
          <a:solidFill>
            <a:srgbClr val="156082">
              <a:alpha val="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9193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265DA-A883-E6BF-3202-81E2E6F41C0F}"/>
              </a:ext>
            </a:extLst>
          </p:cNvPr>
          <p:cNvSpPr>
            <a:spLocks noGrp="1"/>
          </p:cNvSpPr>
          <p:nvPr>
            <p:ph type="title"/>
          </p:nvPr>
        </p:nvSpPr>
        <p:spPr>
          <a:xfrm>
            <a:off x="477981" y="2103921"/>
            <a:ext cx="4023360" cy="1417525"/>
          </a:xfrm>
        </p:spPr>
        <p:txBody>
          <a:bodyPr vert="horz" lIns="91440" tIns="45720" rIns="91440" bIns="45720" rtlCol="0" anchor="b">
            <a:normAutofit fontScale="90000"/>
          </a:bodyPr>
          <a:lstStyle/>
          <a:p>
            <a:pPr algn="ctr"/>
            <a:r>
              <a:rPr lang="en-US" sz="3200" dirty="0"/>
              <a:t>Document </a:t>
            </a:r>
            <a:r>
              <a:rPr lang="en-US" sz="3200"/>
              <a:t>Management Syst</a:t>
            </a:r>
            <a:r>
              <a:rPr lang="en-US" sz="3200" dirty="0"/>
              <a:t>em:</a:t>
            </a:r>
            <a:br>
              <a:rPr lang="en-US" sz="3200" dirty="0"/>
            </a:br>
            <a:r>
              <a:rPr lang="en-US" sz="3200" dirty="0"/>
              <a:t> Logical Docs</a:t>
            </a:r>
          </a:p>
        </p:txBody>
      </p:sp>
      <p:pic>
        <p:nvPicPr>
          <p:cNvPr id="5" name="Picture 4" descr="A screenshot of a computer&#10;&#10;AI-generated content may be incorrect.">
            <a:extLst>
              <a:ext uri="{FF2B5EF4-FFF2-40B4-BE49-F238E27FC236}">
                <a16:creationId xmlns:a16="http://schemas.microsoft.com/office/drawing/2014/main" id="{28CBED04-CC62-8D41-2319-5617BD4F8E34}"/>
              </a:ext>
            </a:extLst>
          </p:cNvPr>
          <p:cNvPicPr>
            <a:picLocks noChangeAspect="1"/>
          </p:cNvPicPr>
          <p:nvPr/>
        </p:nvPicPr>
        <p:blipFill>
          <a:blip r:embed="rId2"/>
          <a:stretch>
            <a:fillRect/>
          </a:stretch>
        </p:blipFill>
        <p:spPr>
          <a:xfrm>
            <a:off x="4787116" y="977471"/>
            <a:ext cx="7121888" cy="4575295"/>
          </a:xfrm>
          <a:prstGeom prst="rect">
            <a:avLst/>
          </a:prstGeom>
        </p:spPr>
      </p:pic>
      <p:sp>
        <p:nvSpPr>
          <p:cNvPr id="8" name="Oval 7">
            <a:extLst>
              <a:ext uri="{FF2B5EF4-FFF2-40B4-BE49-F238E27FC236}">
                <a16:creationId xmlns:a16="http://schemas.microsoft.com/office/drawing/2014/main" id="{906E9FF0-E788-9037-92E4-030B5D845C5A}"/>
              </a:ext>
            </a:extLst>
          </p:cNvPr>
          <p:cNvSpPr/>
          <p:nvPr/>
        </p:nvSpPr>
        <p:spPr>
          <a:xfrm>
            <a:off x="4996992" y="2812320"/>
            <a:ext cx="589134" cy="197819"/>
          </a:xfrm>
          <a:prstGeom prst="ellipse">
            <a:avLst/>
          </a:prstGeom>
          <a:solidFill>
            <a:srgbClr val="156082">
              <a:alpha val="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D35D3B8-14C7-B22C-BCC7-BB0DA92BBBCA}"/>
              </a:ext>
            </a:extLst>
          </p:cNvPr>
          <p:cNvSpPr/>
          <p:nvPr/>
        </p:nvSpPr>
        <p:spPr>
          <a:xfrm>
            <a:off x="6379127" y="4150818"/>
            <a:ext cx="347802" cy="227136"/>
          </a:xfrm>
          <a:prstGeom prst="ellipse">
            <a:avLst/>
          </a:prstGeom>
          <a:solidFill>
            <a:srgbClr val="156082">
              <a:alpha val="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26837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BCABF-9FF1-8B8B-B68D-FE216C37CBE5}"/>
              </a:ext>
            </a:extLst>
          </p:cNvPr>
          <p:cNvSpPr>
            <a:spLocks noGrp="1"/>
          </p:cNvSpPr>
          <p:nvPr>
            <p:ph type="title"/>
          </p:nvPr>
        </p:nvSpPr>
        <p:spPr>
          <a:xfrm>
            <a:off x="1046746" y="586822"/>
            <a:ext cx="3560252" cy="1645920"/>
          </a:xfrm>
        </p:spPr>
        <p:txBody>
          <a:bodyPr>
            <a:normAutofit/>
          </a:bodyPr>
          <a:lstStyle/>
          <a:p>
            <a:pPr algn="ctr"/>
            <a:r>
              <a:rPr lang="en-US" sz="3200"/>
              <a:t>How Do Users Initiate the Workflow?</a:t>
            </a:r>
            <a:endParaRPr lang="en-US"/>
          </a:p>
        </p:txBody>
      </p:sp>
      <p:sp>
        <p:nvSpPr>
          <p:cNvPr id="8" name="Content Placeholder 7">
            <a:extLst>
              <a:ext uri="{FF2B5EF4-FFF2-40B4-BE49-F238E27FC236}">
                <a16:creationId xmlns:a16="http://schemas.microsoft.com/office/drawing/2014/main" id="{39B290E8-23A5-11B5-43FB-62317BBD3BB0}"/>
              </a:ext>
            </a:extLst>
          </p:cNvPr>
          <p:cNvSpPr>
            <a:spLocks noGrp="1"/>
          </p:cNvSpPr>
          <p:nvPr>
            <p:ph idx="1"/>
          </p:nvPr>
        </p:nvSpPr>
        <p:spPr>
          <a:xfrm>
            <a:off x="4821640" y="991500"/>
            <a:ext cx="7048770" cy="832259"/>
          </a:xfrm>
        </p:spPr>
        <p:txBody>
          <a:bodyPr anchor="ctr">
            <a:normAutofit/>
          </a:bodyPr>
          <a:lstStyle/>
          <a:p>
            <a:pPr marL="0" indent="0" algn="ctr">
              <a:buNone/>
            </a:pPr>
            <a:r>
              <a:rPr lang="en-US" sz="1300" i="1">
                <a:ea typeface="+mn-lt"/>
                <a:cs typeface="+mn-lt"/>
              </a:rPr>
              <a:t>User group permissions control access to Brownfields workflows in the dropdown menu </a:t>
            </a:r>
            <a:endParaRPr lang="en-US" sz="1300" i="1"/>
          </a:p>
        </p:txBody>
      </p:sp>
      <p:pic>
        <p:nvPicPr>
          <p:cNvPr id="4" name="Content Placeholder 3" descr="A screenshot of a computer&#10;&#10;AI-generated content may be incorrect.">
            <a:extLst>
              <a:ext uri="{FF2B5EF4-FFF2-40B4-BE49-F238E27FC236}">
                <a16:creationId xmlns:a16="http://schemas.microsoft.com/office/drawing/2014/main" id="{1AFB7A2D-8734-1E39-A0E4-FB9F2F93C395}"/>
              </a:ext>
            </a:extLst>
          </p:cNvPr>
          <p:cNvPicPr>
            <a:picLocks noChangeAspect="1"/>
          </p:cNvPicPr>
          <p:nvPr/>
        </p:nvPicPr>
        <p:blipFill>
          <a:blip r:embed="rId2"/>
          <a:stretch>
            <a:fillRect/>
          </a:stretch>
        </p:blipFill>
        <p:spPr>
          <a:xfrm>
            <a:off x="2433956" y="2734056"/>
            <a:ext cx="7412480" cy="3483864"/>
          </a:xfrm>
          <a:prstGeom prst="rect">
            <a:avLst/>
          </a:prstGeom>
        </p:spPr>
      </p:pic>
    </p:spTree>
    <p:extLst>
      <p:ext uri="{BB962C8B-B14F-4D97-AF65-F5344CB8AC3E}">
        <p14:creationId xmlns:p14="http://schemas.microsoft.com/office/powerpoint/2010/main" val="36973263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BCE024B-F24F-9AFF-F244-A67CEE37C2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1303F4-9C81-2BE5-4872-9250C2D07AD0}"/>
              </a:ext>
            </a:extLst>
          </p:cNvPr>
          <p:cNvSpPr>
            <a:spLocks noGrp="1"/>
          </p:cNvSpPr>
          <p:nvPr>
            <p:ph type="title"/>
          </p:nvPr>
        </p:nvSpPr>
        <p:spPr>
          <a:xfrm>
            <a:off x="638881" y="390525"/>
            <a:ext cx="10909640" cy="2607823"/>
          </a:xfrm>
        </p:spPr>
        <p:txBody>
          <a:bodyPr vert="horz" lIns="91440" tIns="45720" rIns="91440" bIns="45720" rtlCol="0" anchor="ctr">
            <a:normAutofit/>
          </a:bodyPr>
          <a:lstStyle/>
          <a:p>
            <a:pPr algn="ctr"/>
            <a:r>
              <a:rPr lang="en-US" sz="6600" kern="1200" dirty="0">
                <a:solidFill>
                  <a:srgbClr val="FFFFFF"/>
                </a:solidFill>
                <a:latin typeface="+mj-lt"/>
                <a:ea typeface="+mj-ea"/>
                <a:cs typeface="+mj-cs"/>
              </a:rPr>
              <a:t>Facility Details</a:t>
            </a:r>
          </a:p>
        </p:txBody>
      </p:sp>
      <p:pic>
        <p:nvPicPr>
          <p:cNvPr id="4" name="Content Placeholder 3" descr="A screenshot of a computer screen&#10;&#10;AI-generated content may be incorrect.">
            <a:extLst>
              <a:ext uri="{FF2B5EF4-FFF2-40B4-BE49-F238E27FC236}">
                <a16:creationId xmlns:a16="http://schemas.microsoft.com/office/drawing/2014/main" id="{134BABA0-A80F-B6C8-764C-0CE30BF66857}"/>
              </a:ext>
            </a:extLst>
          </p:cNvPr>
          <p:cNvPicPr>
            <a:picLocks noChangeAspect="1"/>
          </p:cNvPicPr>
          <p:nvPr/>
        </p:nvPicPr>
        <p:blipFill>
          <a:blip r:embed="rId2"/>
          <a:stretch>
            <a:fillRect/>
          </a:stretch>
        </p:blipFill>
        <p:spPr>
          <a:xfrm>
            <a:off x="713338" y="3476422"/>
            <a:ext cx="10762275" cy="2607823"/>
          </a:xfrm>
          <a:prstGeom prst="rect">
            <a:avLst/>
          </a:prstGeom>
        </p:spPr>
      </p:pic>
      <p:sp>
        <p:nvSpPr>
          <p:cNvPr id="7" name="Title 1">
            <a:extLst>
              <a:ext uri="{FF2B5EF4-FFF2-40B4-BE49-F238E27FC236}">
                <a16:creationId xmlns:a16="http://schemas.microsoft.com/office/drawing/2014/main" id="{E60BB7CD-CCF3-4BA9-84B0-730EADAF9567}"/>
              </a:ext>
            </a:extLst>
          </p:cNvPr>
          <p:cNvSpPr txBox="1">
            <a:spLocks/>
          </p:cNvSpPr>
          <p:nvPr/>
        </p:nvSpPr>
        <p:spPr>
          <a:xfrm>
            <a:off x="638881" y="971934"/>
            <a:ext cx="10909640" cy="15103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6600" dirty="0">
                <a:solidFill>
                  <a:schemeClr val="accent3"/>
                </a:solidFill>
              </a:rPr>
              <a:t>Facility Details</a:t>
            </a:r>
          </a:p>
        </p:txBody>
      </p:sp>
    </p:spTree>
    <p:extLst>
      <p:ext uri="{BB962C8B-B14F-4D97-AF65-F5344CB8AC3E}">
        <p14:creationId xmlns:p14="http://schemas.microsoft.com/office/powerpoint/2010/main" val="35194841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3F0406B-AE11-FA61-1125-964B2FD466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A1A284-9DA5-1366-B2F2-EAF5FB4AD876}"/>
              </a:ext>
            </a:extLst>
          </p:cNvPr>
          <p:cNvSpPr>
            <a:spLocks noGrp="1"/>
          </p:cNvSpPr>
          <p:nvPr>
            <p:ph type="title"/>
          </p:nvPr>
        </p:nvSpPr>
        <p:spPr>
          <a:xfrm>
            <a:off x="1046746" y="586822"/>
            <a:ext cx="3560252" cy="1645920"/>
          </a:xfrm>
        </p:spPr>
        <p:txBody>
          <a:bodyPr>
            <a:normAutofit/>
          </a:bodyPr>
          <a:lstStyle/>
          <a:p>
            <a:pPr algn="ctr"/>
            <a:r>
              <a:rPr lang="en-US" sz="3200" dirty="0"/>
              <a:t>Managing User Tasks</a:t>
            </a:r>
            <a:endParaRPr lang="en-US" dirty="0"/>
          </a:p>
        </p:txBody>
      </p:sp>
      <p:sp>
        <p:nvSpPr>
          <p:cNvPr id="8" name="Content Placeholder 7">
            <a:extLst>
              <a:ext uri="{FF2B5EF4-FFF2-40B4-BE49-F238E27FC236}">
                <a16:creationId xmlns:a16="http://schemas.microsoft.com/office/drawing/2014/main" id="{55B9FAB0-075A-8D16-0131-65DD08D0FF5B}"/>
              </a:ext>
            </a:extLst>
          </p:cNvPr>
          <p:cNvSpPr>
            <a:spLocks noGrp="1"/>
          </p:cNvSpPr>
          <p:nvPr>
            <p:ph idx="1"/>
          </p:nvPr>
        </p:nvSpPr>
        <p:spPr>
          <a:xfrm>
            <a:off x="4821640" y="991500"/>
            <a:ext cx="7048770" cy="832259"/>
          </a:xfrm>
        </p:spPr>
        <p:txBody>
          <a:bodyPr anchor="ctr">
            <a:normAutofit/>
          </a:bodyPr>
          <a:lstStyle/>
          <a:p>
            <a:pPr marL="0" indent="0" algn="ctr">
              <a:buNone/>
            </a:pPr>
            <a:r>
              <a:rPr lang="en-US" sz="1300" i="1">
                <a:ea typeface="+mn-lt"/>
                <a:cs typeface="+mn-lt"/>
              </a:rPr>
              <a:t>User group permissions control access to Brownfields workflows in the dropdown menu </a:t>
            </a:r>
            <a:endParaRPr lang="en-US" sz="1300" i="1"/>
          </a:p>
        </p:txBody>
      </p:sp>
      <p:pic>
        <p:nvPicPr>
          <p:cNvPr id="4" name="Content Placeholder 3" descr="A screenshot of a computer&#10;&#10;AI-generated content may be incorrect.">
            <a:extLst>
              <a:ext uri="{FF2B5EF4-FFF2-40B4-BE49-F238E27FC236}">
                <a16:creationId xmlns:a16="http://schemas.microsoft.com/office/drawing/2014/main" id="{B53DDD57-F2F3-47EE-7B3A-E013BF0BFA4A}"/>
              </a:ext>
            </a:extLst>
          </p:cNvPr>
          <p:cNvPicPr>
            <a:picLocks noChangeAspect="1"/>
          </p:cNvPicPr>
          <p:nvPr/>
        </p:nvPicPr>
        <p:blipFill>
          <a:blip r:embed="rId2"/>
          <a:stretch>
            <a:fillRect/>
          </a:stretch>
        </p:blipFill>
        <p:spPr>
          <a:xfrm>
            <a:off x="1646127" y="2923491"/>
            <a:ext cx="8983835" cy="3427875"/>
          </a:xfrm>
          <a:prstGeom prst="rect">
            <a:avLst/>
          </a:prstGeom>
        </p:spPr>
      </p:pic>
      <p:sp>
        <p:nvSpPr>
          <p:cNvPr id="3" name="Oval 2">
            <a:extLst>
              <a:ext uri="{FF2B5EF4-FFF2-40B4-BE49-F238E27FC236}">
                <a16:creationId xmlns:a16="http://schemas.microsoft.com/office/drawing/2014/main" id="{39084E2F-AA1E-9F1F-CA20-C5CE26F6CED3}"/>
              </a:ext>
            </a:extLst>
          </p:cNvPr>
          <p:cNvSpPr/>
          <p:nvPr/>
        </p:nvSpPr>
        <p:spPr>
          <a:xfrm>
            <a:off x="8209593" y="3507924"/>
            <a:ext cx="653016" cy="220038"/>
          </a:xfrm>
          <a:prstGeom prst="ellipse">
            <a:avLst/>
          </a:prstGeom>
          <a:solidFill>
            <a:srgbClr val="156082">
              <a:alpha val="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37825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36B31-22E6-A79C-7E8A-C7597AEA06BA}"/>
              </a:ext>
            </a:extLst>
          </p:cNvPr>
          <p:cNvSpPr>
            <a:spLocks noGrp="1"/>
          </p:cNvSpPr>
          <p:nvPr>
            <p:ph type="title"/>
          </p:nvPr>
        </p:nvSpPr>
        <p:spPr>
          <a:xfrm>
            <a:off x="477981" y="1122363"/>
            <a:ext cx="4023360" cy="3204134"/>
          </a:xfrm>
        </p:spPr>
        <p:txBody>
          <a:bodyPr vert="horz" lIns="91440" tIns="45720" rIns="91440" bIns="45720" rtlCol="0" anchor="b">
            <a:normAutofit/>
          </a:bodyPr>
          <a:lstStyle/>
          <a:p>
            <a:pPr algn="ctr"/>
            <a:r>
              <a:rPr lang="en-US" sz="4800" kern="1200">
                <a:solidFill>
                  <a:schemeClr val="tx1"/>
                </a:solidFill>
                <a:latin typeface="+mj-lt"/>
                <a:ea typeface="+mj-ea"/>
                <a:cs typeface="+mj-cs"/>
              </a:rPr>
              <a:t>Document Attributes</a:t>
            </a:r>
            <a:endParaRPr lang="en-US">
              <a:ea typeface="+mj-ea"/>
              <a:cs typeface="+mj-cs"/>
            </a:endParaRPr>
          </a:p>
        </p:txBody>
      </p:sp>
      <p:pic>
        <p:nvPicPr>
          <p:cNvPr id="4" name="Content Placeholder 3" descr="A screenshot of a computer&#10;&#10;AI-generated content may be incorrect.">
            <a:extLst>
              <a:ext uri="{FF2B5EF4-FFF2-40B4-BE49-F238E27FC236}">
                <a16:creationId xmlns:a16="http://schemas.microsoft.com/office/drawing/2014/main" id="{5C4B82D6-82ED-8099-B67D-428E939D3D38}"/>
              </a:ext>
            </a:extLst>
          </p:cNvPr>
          <p:cNvPicPr>
            <a:picLocks noGrp="1" noChangeAspect="1"/>
          </p:cNvPicPr>
          <p:nvPr>
            <p:ph idx="1"/>
          </p:nvPr>
        </p:nvPicPr>
        <p:blipFill>
          <a:blip r:embed="rId2"/>
          <a:stretch>
            <a:fillRect/>
          </a:stretch>
        </p:blipFill>
        <p:spPr>
          <a:xfrm>
            <a:off x="6350267" y="350158"/>
            <a:ext cx="3995586" cy="6157108"/>
          </a:xfrm>
          <a:prstGeom prst="rect">
            <a:avLst/>
          </a:prstGeom>
        </p:spPr>
      </p:pic>
    </p:spTree>
    <p:extLst>
      <p:ext uri="{BB962C8B-B14F-4D97-AF65-F5344CB8AC3E}">
        <p14:creationId xmlns:p14="http://schemas.microsoft.com/office/powerpoint/2010/main" val="21008097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34B9E32-1F63-37C8-7DAC-07BCB300A0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C346B8-01DA-D623-53AB-60AACF64894C}"/>
              </a:ext>
            </a:extLst>
          </p:cNvPr>
          <p:cNvSpPr>
            <a:spLocks noGrp="1"/>
          </p:cNvSpPr>
          <p:nvPr>
            <p:ph type="title"/>
          </p:nvPr>
        </p:nvSpPr>
        <p:spPr>
          <a:xfrm>
            <a:off x="1046746" y="586822"/>
            <a:ext cx="3560252" cy="1645920"/>
          </a:xfrm>
        </p:spPr>
        <p:txBody>
          <a:bodyPr>
            <a:normAutofit/>
          </a:bodyPr>
          <a:lstStyle/>
          <a:p>
            <a:pPr algn="ctr"/>
            <a:r>
              <a:rPr lang="en-US" sz="3200"/>
              <a:t>Managing User Tasks</a:t>
            </a:r>
            <a:endParaRPr lang="en-US"/>
          </a:p>
        </p:txBody>
      </p:sp>
      <p:sp>
        <p:nvSpPr>
          <p:cNvPr id="8" name="Content Placeholder 7">
            <a:extLst>
              <a:ext uri="{FF2B5EF4-FFF2-40B4-BE49-F238E27FC236}">
                <a16:creationId xmlns:a16="http://schemas.microsoft.com/office/drawing/2014/main" id="{F0BDEFB7-D997-9B00-4B03-7B17D02D04D6}"/>
              </a:ext>
            </a:extLst>
          </p:cNvPr>
          <p:cNvSpPr>
            <a:spLocks noGrp="1"/>
          </p:cNvSpPr>
          <p:nvPr>
            <p:ph idx="1"/>
          </p:nvPr>
        </p:nvSpPr>
        <p:spPr>
          <a:xfrm>
            <a:off x="5359776" y="1413399"/>
            <a:ext cx="7044465" cy="853784"/>
          </a:xfrm>
        </p:spPr>
        <p:txBody>
          <a:bodyPr anchor="ctr">
            <a:normAutofit/>
          </a:bodyPr>
          <a:lstStyle/>
          <a:p>
            <a:r>
              <a:rPr lang="en-US" sz="1800" i="1">
                <a:ea typeface="+mn-lt"/>
                <a:cs typeface="+mn-lt"/>
              </a:rPr>
              <a:t>Shows documents needed at each stage of the workflow </a:t>
            </a:r>
            <a:endParaRPr lang="en-US" sz="1800" i="1"/>
          </a:p>
          <a:p>
            <a:r>
              <a:rPr lang="en-US" sz="1800" i="1" dirty="0"/>
              <a:t>Review process and rollback </a:t>
            </a:r>
            <a:r>
              <a:rPr lang="en-US" sz="1800" i="1"/>
              <a:t>possibility</a:t>
            </a:r>
            <a:r>
              <a:rPr lang="en-US" sz="1800" i="1" dirty="0"/>
              <a:t> if inaccurate</a:t>
            </a:r>
          </a:p>
          <a:p>
            <a:pPr algn="ctr">
              <a:buFont typeface="Arial"/>
              <a:buChar char="•"/>
            </a:pPr>
            <a:endParaRPr lang="en-US"/>
          </a:p>
          <a:p>
            <a:pPr marL="0" indent="0" algn="ctr">
              <a:buNone/>
            </a:pPr>
            <a:endParaRPr lang="en-US" sz="1300" i="1" dirty="0"/>
          </a:p>
        </p:txBody>
      </p:sp>
      <p:pic>
        <p:nvPicPr>
          <p:cNvPr id="4" name="Content Placeholder 3" descr="A blue rectangle with white text&#10;&#10;AI-generated content may be incorrect.">
            <a:extLst>
              <a:ext uri="{FF2B5EF4-FFF2-40B4-BE49-F238E27FC236}">
                <a16:creationId xmlns:a16="http://schemas.microsoft.com/office/drawing/2014/main" id="{2ADFA9C7-0FB4-F448-BC20-58DFE5F2A265}"/>
              </a:ext>
            </a:extLst>
          </p:cNvPr>
          <p:cNvPicPr>
            <a:picLocks noChangeAspect="1"/>
          </p:cNvPicPr>
          <p:nvPr/>
        </p:nvPicPr>
        <p:blipFill>
          <a:blip r:embed="rId2"/>
          <a:stretch>
            <a:fillRect/>
          </a:stretch>
        </p:blipFill>
        <p:spPr>
          <a:xfrm>
            <a:off x="608601" y="3116838"/>
            <a:ext cx="10972785" cy="845588"/>
          </a:xfrm>
          <a:prstGeom prst="rect">
            <a:avLst/>
          </a:prstGeom>
        </p:spPr>
      </p:pic>
      <p:sp>
        <p:nvSpPr>
          <p:cNvPr id="3" name="Oval 2">
            <a:extLst>
              <a:ext uri="{FF2B5EF4-FFF2-40B4-BE49-F238E27FC236}">
                <a16:creationId xmlns:a16="http://schemas.microsoft.com/office/drawing/2014/main" id="{4EBBE75B-2185-2F42-5E66-1447E340CFBC}"/>
              </a:ext>
            </a:extLst>
          </p:cNvPr>
          <p:cNvSpPr/>
          <p:nvPr/>
        </p:nvSpPr>
        <p:spPr>
          <a:xfrm>
            <a:off x="8881187" y="3374466"/>
            <a:ext cx="980201" cy="331970"/>
          </a:xfrm>
          <a:prstGeom prst="ellipse">
            <a:avLst/>
          </a:prstGeom>
          <a:solidFill>
            <a:srgbClr val="156082">
              <a:alpha val="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rectangular object with green text and a green box&#10;&#10;AI-generated content may be incorrect.">
            <a:extLst>
              <a:ext uri="{FF2B5EF4-FFF2-40B4-BE49-F238E27FC236}">
                <a16:creationId xmlns:a16="http://schemas.microsoft.com/office/drawing/2014/main" id="{24ABB4CA-31F6-A716-D00C-876886582BD0}"/>
              </a:ext>
            </a:extLst>
          </p:cNvPr>
          <p:cNvPicPr>
            <a:picLocks noChangeAspect="1"/>
          </p:cNvPicPr>
          <p:nvPr/>
        </p:nvPicPr>
        <p:blipFill>
          <a:blip r:embed="rId3"/>
          <a:stretch>
            <a:fillRect/>
          </a:stretch>
        </p:blipFill>
        <p:spPr>
          <a:xfrm>
            <a:off x="611323" y="4288100"/>
            <a:ext cx="10974523" cy="869155"/>
          </a:xfrm>
          <a:prstGeom prst="rect">
            <a:avLst/>
          </a:prstGeom>
        </p:spPr>
      </p:pic>
      <p:sp>
        <p:nvSpPr>
          <p:cNvPr id="7" name="Oval 6">
            <a:extLst>
              <a:ext uri="{FF2B5EF4-FFF2-40B4-BE49-F238E27FC236}">
                <a16:creationId xmlns:a16="http://schemas.microsoft.com/office/drawing/2014/main" id="{B8A3BA39-E017-5DDB-0789-EAFC1E18CFA4}"/>
              </a:ext>
            </a:extLst>
          </p:cNvPr>
          <p:cNvSpPr/>
          <p:nvPr/>
        </p:nvSpPr>
        <p:spPr>
          <a:xfrm>
            <a:off x="8354346" y="4663386"/>
            <a:ext cx="440076" cy="276822"/>
          </a:xfrm>
          <a:prstGeom prst="ellipse">
            <a:avLst/>
          </a:prstGeom>
          <a:solidFill>
            <a:srgbClr val="156082">
              <a:alpha val="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49622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5220C-D225-9F27-2D13-2A6074D9621F}"/>
              </a:ext>
            </a:extLst>
          </p:cNvPr>
          <p:cNvSpPr>
            <a:spLocks noGrp="1"/>
          </p:cNvSpPr>
          <p:nvPr>
            <p:ph type="title"/>
          </p:nvPr>
        </p:nvSpPr>
        <p:spPr>
          <a:xfrm>
            <a:off x="477981" y="1122363"/>
            <a:ext cx="4023360" cy="3204134"/>
          </a:xfrm>
        </p:spPr>
        <p:txBody>
          <a:bodyPr vert="horz" lIns="91440" tIns="45720" rIns="91440" bIns="45720" rtlCol="0" anchor="b">
            <a:normAutofit/>
          </a:bodyPr>
          <a:lstStyle/>
          <a:p>
            <a:pPr algn="ctr"/>
            <a:r>
              <a:rPr lang="en-US" sz="4800" kern="1200">
                <a:solidFill>
                  <a:schemeClr val="tx1"/>
                </a:solidFill>
                <a:latin typeface="+mj-lt"/>
                <a:ea typeface="+mj-ea"/>
                <a:cs typeface="+mj-cs"/>
              </a:rPr>
              <a:t>Backend Management</a:t>
            </a:r>
            <a:endParaRPr lang="en-US">
              <a:ea typeface="+mj-ea"/>
              <a:cs typeface="+mj-cs"/>
            </a:endParaRPr>
          </a:p>
        </p:txBody>
      </p:sp>
      <p:pic>
        <p:nvPicPr>
          <p:cNvPr id="4" name="Content Placeholder 3" descr="A screenshot of a computer&#10;&#10;AI-generated content may be incorrect.">
            <a:extLst>
              <a:ext uri="{FF2B5EF4-FFF2-40B4-BE49-F238E27FC236}">
                <a16:creationId xmlns:a16="http://schemas.microsoft.com/office/drawing/2014/main" id="{2F352E56-2EBE-3BEC-251D-E073203FD890}"/>
              </a:ext>
            </a:extLst>
          </p:cNvPr>
          <p:cNvPicPr>
            <a:picLocks noGrp="1" noChangeAspect="1"/>
          </p:cNvPicPr>
          <p:nvPr>
            <p:ph idx="1"/>
          </p:nvPr>
        </p:nvPicPr>
        <p:blipFill>
          <a:blip r:embed="rId2"/>
          <a:stretch>
            <a:fillRect/>
          </a:stretch>
        </p:blipFill>
        <p:spPr>
          <a:xfrm>
            <a:off x="5306729" y="1714328"/>
            <a:ext cx="6408836" cy="3424464"/>
          </a:xfrm>
          <a:prstGeom prst="rect">
            <a:avLst/>
          </a:prstGeom>
        </p:spPr>
      </p:pic>
      <p:sp>
        <p:nvSpPr>
          <p:cNvPr id="5" name="Oval 4">
            <a:extLst>
              <a:ext uri="{FF2B5EF4-FFF2-40B4-BE49-F238E27FC236}">
                <a16:creationId xmlns:a16="http://schemas.microsoft.com/office/drawing/2014/main" id="{7F6F60E6-F01E-869F-C58F-4C91FED4BDCE}"/>
              </a:ext>
            </a:extLst>
          </p:cNvPr>
          <p:cNvSpPr/>
          <p:nvPr/>
        </p:nvSpPr>
        <p:spPr>
          <a:xfrm>
            <a:off x="7857486" y="3123120"/>
            <a:ext cx="1007916" cy="198744"/>
          </a:xfrm>
          <a:prstGeom prst="ellipse">
            <a:avLst/>
          </a:prstGeom>
          <a:solidFill>
            <a:srgbClr val="156082">
              <a:alpha val="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73347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9E061-566F-C0A6-848C-DA45826D2B74}"/>
              </a:ext>
            </a:extLst>
          </p:cNvPr>
          <p:cNvSpPr>
            <a:spLocks noGrp="1"/>
          </p:cNvSpPr>
          <p:nvPr>
            <p:ph type="title"/>
          </p:nvPr>
        </p:nvSpPr>
        <p:spPr>
          <a:xfrm>
            <a:off x="1046746" y="586822"/>
            <a:ext cx="3560252" cy="1645920"/>
          </a:xfrm>
        </p:spPr>
        <p:txBody>
          <a:bodyPr>
            <a:normAutofit/>
          </a:bodyPr>
          <a:lstStyle/>
          <a:p>
            <a:pPr algn="ctr"/>
            <a:r>
              <a:rPr lang="en-US" sz="3200"/>
              <a:t>Document Search Function</a:t>
            </a:r>
            <a:endParaRPr lang="en-US"/>
          </a:p>
        </p:txBody>
      </p:sp>
      <p:sp>
        <p:nvSpPr>
          <p:cNvPr id="25" name="Content Placeholder 7">
            <a:extLst>
              <a:ext uri="{FF2B5EF4-FFF2-40B4-BE49-F238E27FC236}">
                <a16:creationId xmlns:a16="http://schemas.microsoft.com/office/drawing/2014/main" id="{C9DCCD45-C9E3-3999-8D6F-997AC975E498}"/>
              </a:ext>
            </a:extLst>
          </p:cNvPr>
          <p:cNvSpPr>
            <a:spLocks noGrp="1"/>
          </p:cNvSpPr>
          <p:nvPr>
            <p:ph idx="1"/>
          </p:nvPr>
        </p:nvSpPr>
        <p:spPr>
          <a:xfrm>
            <a:off x="5351164" y="586822"/>
            <a:ext cx="6002636" cy="1645920"/>
          </a:xfrm>
        </p:spPr>
        <p:txBody>
          <a:bodyPr anchor="ctr">
            <a:normAutofit/>
          </a:bodyPr>
          <a:lstStyle/>
          <a:p>
            <a:r>
              <a:rPr lang="en-US" sz="1800"/>
              <a:t>Search by document type with prefix</a:t>
            </a:r>
          </a:p>
          <a:p>
            <a:r>
              <a:rPr lang="en-US" sz="1800"/>
              <a:t>Search by file name</a:t>
            </a:r>
          </a:p>
        </p:txBody>
      </p:sp>
      <p:pic>
        <p:nvPicPr>
          <p:cNvPr id="4" name="Content Placeholder 3" descr="A screenshot of a computer&#10;&#10;AI-generated content may be incorrect.">
            <a:extLst>
              <a:ext uri="{FF2B5EF4-FFF2-40B4-BE49-F238E27FC236}">
                <a16:creationId xmlns:a16="http://schemas.microsoft.com/office/drawing/2014/main" id="{232ECD33-E0AD-CF1C-E0FD-9FE13E2B6126}"/>
              </a:ext>
            </a:extLst>
          </p:cNvPr>
          <p:cNvPicPr>
            <a:picLocks noChangeAspect="1"/>
          </p:cNvPicPr>
          <p:nvPr/>
        </p:nvPicPr>
        <p:blipFill>
          <a:blip r:embed="rId2"/>
          <a:stretch>
            <a:fillRect/>
          </a:stretch>
        </p:blipFill>
        <p:spPr>
          <a:xfrm>
            <a:off x="1812416" y="2904441"/>
            <a:ext cx="8655560" cy="3483864"/>
          </a:xfrm>
          <a:prstGeom prst="rect">
            <a:avLst/>
          </a:prstGeom>
        </p:spPr>
      </p:pic>
    </p:spTree>
    <p:extLst>
      <p:ext uri="{BB962C8B-B14F-4D97-AF65-F5344CB8AC3E}">
        <p14:creationId xmlns:p14="http://schemas.microsoft.com/office/powerpoint/2010/main" val="40309199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B3775-874A-4F52-9892-EC1D47F450C5}"/>
              </a:ext>
            </a:extLst>
          </p:cNvPr>
          <p:cNvSpPr>
            <a:spLocks noGrp="1"/>
          </p:cNvSpPr>
          <p:nvPr>
            <p:ph type="title"/>
          </p:nvPr>
        </p:nvSpPr>
        <p:spPr>
          <a:xfrm>
            <a:off x="914399" y="1057275"/>
            <a:ext cx="10461171" cy="2495028"/>
          </a:xfrm>
        </p:spPr>
        <p:txBody>
          <a:bodyPr/>
          <a:lstStyle/>
          <a:p>
            <a:r>
              <a:rPr lang="en-US" sz="5000" dirty="0"/>
              <a:t>Case Study #2</a:t>
            </a:r>
            <a:br>
              <a:rPr lang="en-US" sz="5000" dirty="0"/>
            </a:br>
            <a:r>
              <a:rPr lang="en-US" sz="5000" dirty="0"/>
              <a:t>Visual Data Analysis</a:t>
            </a:r>
          </a:p>
        </p:txBody>
      </p:sp>
      <p:sp>
        <p:nvSpPr>
          <p:cNvPr id="3" name="Content Placeholder 2">
            <a:extLst>
              <a:ext uri="{FF2B5EF4-FFF2-40B4-BE49-F238E27FC236}">
                <a16:creationId xmlns:a16="http://schemas.microsoft.com/office/drawing/2014/main" id="{A72285A0-2701-4F99-92E5-F7585865BB6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6744851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8CF08-8D65-401D-80A2-95F0EAF3FA77}"/>
              </a:ext>
            </a:extLst>
          </p:cNvPr>
          <p:cNvSpPr>
            <a:spLocks noGrp="1"/>
          </p:cNvSpPr>
          <p:nvPr>
            <p:ph type="title"/>
          </p:nvPr>
        </p:nvSpPr>
        <p:spPr>
          <a:xfrm>
            <a:off x="677334" y="609600"/>
            <a:ext cx="8596668" cy="859971"/>
          </a:xfrm>
        </p:spPr>
        <p:txBody>
          <a:bodyPr/>
          <a:lstStyle/>
          <a:p>
            <a:r>
              <a:rPr lang="en-US" dirty="0"/>
              <a:t>Tribal Data Management</a:t>
            </a:r>
          </a:p>
        </p:txBody>
      </p:sp>
      <p:sp>
        <p:nvSpPr>
          <p:cNvPr id="3" name="Content Placeholder 2">
            <a:extLst>
              <a:ext uri="{FF2B5EF4-FFF2-40B4-BE49-F238E27FC236}">
                <a16:creationId xmlns:a16="http://schemas.microsoft.com/office/drawing/2014/main" id="{92FF10DA-D72D-449E-B5BD-2D525CF80E20}"/>
              </a:ext>
            </a:extLst>
          </p:cNvPr>
          <p:cNvSpPr>
            <a:spLocks noGrp="1"/>
          </p:cNvSpPr>
          <p:nvPr>
            <p:ph idx="1"/>
          </p:nvPr>
        </p:nvSpPr>
        <p:spPr>
          <a:xfrm>
            <a:off x="677334" y="1549400"/>
            <a:ext cx="9152466" cy="5090886"/>
          </a:xfrm>
        </p:spPr>
        <p:txBody>
          <a:bodyPr>
            <a:normAutofit/>
          </a:bodyPr>
          <a:lstStyle/>
          <a:p>
            <a:r>
              <a:rPr lang="en-US" dirty="0"/>
              <a:t>Data Sovereignty and Ownership</a:t>
            </a:r>
          </a:p>
          <a:p>
            <a:r>
              <a:rPr lang="en-US" sz="2000" dirty="0"/>
              <a:t>CARE</a:t>
            </a:r>
            <a:r>
              <a:rPr lang="en-US" dirty="0"/>
              <a:t> principles for Indigenous Data Governance</a:t>
            </a:r>
          </a:p>
          <a:p>
            <a:r>
              <a:rPr lang="en-US" sz="2200" b="1" dirty="0"/>
              <a:t>C</a:t>
            </a:r>
            <a:r>
              <a:rPr lang="en-US" dirty="0"/>
              <a:t>ollective Benefit = Data ecosystems shall be designed and function in ways that enable Indigenous Peoples to derive benefit from the data </a:t>
            </a:r>
          </a:p>
          <a:p>
            <a:r>
              <a:rPr lang="en-US" sz="2200" b="1" dirty="0"/>
              <a:t>A</a:t>
            </a:r>
            <a:r>
              <a:rPr lang="en-US" dirty="0"/>
              <a:t>uthority to Control = Indigenous Peoples have the right to govern their own data and their authority to control such data respected</a:t>
            </a:r>
            <a:endParaRPr lang="en-US" b="0" u="none" strike="noStrike" dirty="0">
              <a:effectLst/>
              <a:latin typeface="Google Sans"/>
            </a:endParaRPr>
          </a:p>
          <a:p>
            <a:r>
              <a:rPr lang="en-US" sz="2200" b="1" dirty="0"/>
              <a:t>R</a:t>
            </a:r>
            <a:r>
              <a:rPr lang="en-US" dirty="0"/>
              <a:t>esponsibility = Those working with Indigenous data have a responsibility to share how that data are used to support Indigenous Peoples self-determination and collective benefit</a:t>
            </a:r>
          </a:p>
          <a:p>
            <a:r>
              <a:rPr lang="en-US" sz="2200" b="1" dirty="0"/>
              <a:t>E</a:t>
            </a:r>
            <a:r>
              <a:rPr lang="en-US" dirty="0"/>
              <a:t>thics = Data governance must minimize potential harm, maximize benefits, and ensure data does not portray indigenous peoples, cultures, or knowledge in a deficit light </a:t>
            </a:r>
          </a:p>
          <a:p>
            <a:r>
              <a:rPr lang="en-US" dirty="0"/>
              <a:t>Each Tribe is unique and has their own rules/regulation for governing their data</a:t>
            </a:r>
          </a:p>
        </p:txBody>
      </p:sp>
    </p:spTree>
    <p:extLst>
      <p:ext uri="{BB962C8B-B14F-4D97-AF65-F5344CB8AC3E}">
        <p14:creationId xmlns:p14="http://schemas.microsoft.com/office/powerpoint/2010/main" val="3218508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54348-50AB-47A8-87EF-98E125D3631F}"/>
              </a:ext>
            </a:extLst>
          </p:cNvPr>
          <p:cNvSpPr>
            <a:spLocks noGrp="1"/>
          </p:cNvSpPr>
          <p:nvPr>
            <p:ph type="title"/>
          </p:nvPr>
        </p:nvSpPr>
        <p:spPr/>
        <p:txBody>
          <a:bodyPr/>
          <a:lstStyle/>
          <a:p>
            <a:r>
              <a:rPr lang="en-US" dirty="0"/>
              <a:t>Phase 2 Report: </a:t>
            </a:r>
            <a:br>
              <a:rPr lang="en-US" dirty="0"/>
            </a:br>
            <a:r>
              <a:rPr lang="en-US" dirty="0"/>
              <a:t>COUNTRY CLUB SITE</a:t>
            </a:r>
            <a:br>
              <a:rPr lang="en-US" dirty="0"/>
            </a:br>
            <a:endParaRPr lang="en-US" dirty="0"/>
          </a:p>
        </p:txBody>
      </p:sp>
      <p:sp>
        <p:nvSpPr>
          <p:cNvPr id="3" name="Content Placeholder 2">
            <a:extLst>
              <a:ext uri="{FF2B5EF4-FFF2-40B4-BE49-F238E27FC236}">
                <a16:creationId xmlns:a16="http://schemas.microsoft.com/office/drawing/2014/main" id="{04A8AC10-7160-4CAA-B63B-00B95DB8831A}"/>
              </a:ext>
            </a:extLst>
          </p:cNvPr>
          <p:cNvSpPr>
            <a:spLocks noGrp="1"/>
          </p:cNvSpPr>
          <p:nvPr>
            <p:ph idx="1"/>
          </p:nvPr>
        </p:nvSpPr>
        <p:spPr/>
        <p:txBody>
          <a:bodyPr/>
          <a:lstStyle/>
          <a:p>
            <a:r>
              <a:rPr lang="en-US" dirty="0"/>
              <a:t>Audrey Southwick – GIS Coordinator</a:t>
            </a:r>
          </a:p>
          <a:p>
            <a:r>
              <a:rPr lang="en-US" dirty="0"/>
              <a:t>8,301 Page Report</a:t>
            </a:r>
          </a:p>
          <a:p>
            <a:endParaRPr lang="en-US" dirty="0"/>
          </a:p>
          <a:p>
            <a:r>
              <a:rPr lang="en-US" dirty="0"/>
              <a:t>Multi-story historical building</a:t>
            </a:r>
          </a:p>
          <a:p>
            <a:endParaRPr lang="en-US" dirty="0"/>
          </a:p>
          <a:p>
            <a:endParaRPr lang="en-US" dirty="0"/>
          </a:p>
          <a:p>
            <a:endParaRPr lang="en-US" dirty="0"/>
          </a:p>
          <a:p>
            <a:endParaRPr lang="en-US" dirty="0"/>
          </a:p>
          <a:p>
            <a:endParaRPr lang="en-US" dirty="0"/>
          </a:p>
        </p:txBody>
      </p:sp>
      <p:sp>
        <p:nvSpPr>
          <p:cNvPr id="4" name="Picture Placeholder 3">
            <a:extLst>
              <a:ext uri="{FF2B5EF4-FFF2-40B4-BE49-F238E27FC236}">
                <a16:creationId xmlns:a16="http://schemas.microsoft.com/office/drawing/2014/main" id="{69B1D90B-B4E8-408A-A179-86F04CB40395}"/>
              </a:ext>
            </a:extLst>
          </p:cNvPr>
          <p:cNvSpPr>
            <a:spLocks noGrp="1"/>
          </p:cNvSpPr>
          <p:nvPr>
            <p:ph type="pic" sz="quarter" idx="11"/>
          </p:nvPr>
        </p:nvSpPr>
        <p:spPr/>
        <p:txBody>
          <a:bodyPr/>
          <a:lstStyle/>
          <a:p>
            <a:endParaRPr lang="en-US"/>
          </a:p>
        </p:txBody>
      </p:sp>
      <p:pic>
        <p:nvPicPr>
          <p:cNvPr id="12" name="Picture 11">
            <a:extLst>
              <a:ext uri="{FF2B5EF4-FFF2-40B4-BE49-F238E27FC236}">
                <a16:creationId xmlns:a16="http://schemas.microsoft.com/office/drawing/2014/main" id="{6955292D-4451-4B4B-A11A-A908BAEC4701}"/>
              </a:ext>
            </a:extLst>
          </p:cNvPr>
          <p:cNvPicPr>
            <a:picLocks noChangeAspect="1"/>
          </p:cNvPicPr>
          <p:nvPr/>
        </p:nvPicPr>
        <p:blipFill rotWithShape="1">
          <a:blip r:embed="rId2"/>
          <a:srcRect l="40273" r="25586"/>
          <a:stretch/>
        </p:blipFill>
        <p:spPr>
          <a:xfrm>
            <a:off x="7752261" y="410780"/>
            <a:ext cx="3668559" cy="6447220"/>
          </a:xfrm>
          <a:prstGeom prst="rect">
            <a:avLst/>
          </a:prstGeom>
        </p:spPr>
      </p:pic>
    </p:spTree>
    <p:extLst>
      <p:ext uri="{BB962C8B-B14F-4D97-AF65-F5344CB8AC3E}">
        <p14:creationId xmlns:p14="http://schemas.microsoft.com/office/powerpoint/2010/main" val="25255378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21569-8F2C-4710-A944-39D472A1BD7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897AEAF-85A9-46E1-A183-61690DF3FF32}"/>
              </a:ext>
            </a:extLst>
          </p:cNvPr>
          <p:cNvSpPr>
            <a:spLocks noGrp="1"/>
          </p:cNvSpPr>
          <p:nvPr>
            <p:ph idx="1"/>
          </p:nvPr>
        </p:nvSpPr>
        <p:spPr/>
        <p:txBody>
          <a:bodyPr/>
          <a:lstStyle/>
          <a:p>
            <a:endParaRPr lang="en-US"/>
          </a:p>
        </p:txBody>
      </p:sp>
      <p:sp>
        <p:nvSpPr>
          <p:cNvPr id="4" name="Picture Placeholder 3">
            <a:extLst>
              <a:ext uri="{FF2B5EF4-FFF2-40B4-BE49-F238E27FC236}">
                <a16:creationId xmlns:a16="http://schemas.microsoft.com/office/drawing/2014/main" id="{C56243B0-D663-448A-A682-29BD14912F8D}"/>
              </a:ext>
            </a:extLst>
          </p:cNvPr>
          <p:cNvSpPr>
            <a:spLocks noGrp="1"/>
          </p:cNvSpPr>
          <p:nvPr>
            <p:ph type="pic" sz="quarter" idx="11"/>
          </p:nvPr>
        </p:nvSpPr>
        <p:spPr/>
        <p:txBody>
          <a:bodyPr/>
          <a:lstStyle/>
          <a:p>
            <a:endParaRPr lang="en-US"/>
          </a:p>
        </p:txBody>
      </p:sp>
      <p:pic>
        <p:nvPicPr>
          <p:cNvPr id="5" name="Picture 4">
            <a:extLst>
              <a:ext uri="{FF2B5EF4-FFF2-40B4-BE49-F238E27FC236}">
                <a16:creationId xmlns:a16="http://schemas.microsoft.com/office/drawing/2014/main" id="{BA6EDB09-83D9-4CE0-81D8-F54864DC86B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0" y="21771"/>
            <a:ext cx="5943600" cy="3307080"/>
          </a:xfrm>
          <a:prstGeom prst="rect">
            <a:avLst/>
          </a:prstGeom>
          <a:noFill/>
          <a:ln>
            <a:noFill/>
          </a:ln>
        </p:spPr>
      </p:pic>
      <p:pic>
        <p:nvPicPr>
          <p:cNvPr id="6" name="Picture 5">
            <a:extLst>
              <a:ext uri="{FF2B5EF4-FFF2-40B4-BE49-F238E27FC236}">
                <a16:creationId xmlns:a16="http://schemas.microsoft.com/office/drawing/2014/main" id="{47F769DA-6178-4F4D-9807-80C75160403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61108"/>
            <a:ext cx="5943600" cy="3154680"/>
          </a:xfrm>
          <a:prstGeom prst="rect">
            <a:avLst/>
          </a:prstGeom>
          <a:noFill/>
          <a:ln>
            <a:noFill/>
          </a:ln>
        </p:spPr>
      </p:pic>
      <p:pic>
        <p:nvPicPr>
          <p:cNvPr id="8" name="Picture 7">
            <a:extLst>
              <a:ext uri="{FF2B5EF4-FFF2-40B4-BE49-F238E27FC236}">
                <a16:creationId xmlns:a16="http://schemas.microsoft.com/office/drawing/2014/main" id="{443AB4E1-FA82-4B44-9437-A966D8A45026}"/>
              </a:ext>
            </a:extLst>
          </p:cNvPr>
          <p:cNvPicPr>
            <a:picLocks noChangeAspect="1"/>
          </p:cNvPicPr>
          <p:nvPr/>
        </p:nvPicPr>
        <p:blipFill>
          <a:blip r:embed="rId4"/>
          <a:stretch>
            <a:fillRect/>
          </a:stretch>
        </p:blipFill>
        <p:spPr>
          <a:xfrm>
            <a:off x="33930" y="3429000"/>
            <a:ext cx="4646927" cy="3448509"/>
          </a:xfrm>
          <a:prstGeom prst="rect">
            <a:avLst/>
          </a:prstGeom>
        </p:spPr>
      </p:pic>
      <p:pic>
        <p:nvPicPr>
          <p:cNvPr id="10" name="Picture 9">
            <a:extLst>
              <a:ext uri="{FF2B5EF4-FFF2-40B4-BE49-F238E27FC236}">
                <a16:creationId xmlns:a16="http://schemas.microsoft.com/office/drawing/2014/main" id="{C13CB093-8815-4C52-9A0C-3980A38F6500}"/>
              </a:ext>
            </a:extLst>
          </p:cNvPr>
          <p:cNvPicPr>
            <a:picLocks noChangeAspect="1"/>
          </p:cNvPicPr>
          <p:nvPr/>
        </p:nvPicPr>
        <p:blipFill>
          <a:blip r:embed="rId5"/>
          <a:stretch>
            <a:fillRect/>
          </a:stretch>
        </p:blipFill>
        <p:spPr>
          <a:xfrm>
            <a:off x="4928854" y="3328851"/>
            <a:ext cx="4755591" cy="3529149"/>
          </a:xfrm>
          <a:prstGeom prst="rect">
            <a:avLst/>
          </a:prstGeom>
        </p:spPr>
      </p:pic>
    </p:spTree>
    <p:extLst>
      <p:ext uri="{BB962C8B-B14F-4D97-AF65-F5344CB8AC3E}">
        <p14:creationId xmlns:p14="http://schemas.microsoft.com/office/powerpoint/2010/main" val="10285891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B219B-7E3A-7E84-6386-37313F0CFB09}"/>
              </a:ext>
            </a:extLst>
          </p:cNvPr>
          <p:cNvSpPr>
            <a:spLocks noGrp="1"/>
          </p:cNvSpPr>
          <p:nvPr>
            <p:ph type="title"/>
          </p:nvPr>
        </p:nvSpPr>
        <p:spPr>
          <a:xfrm>
            <a:off x="629173" y="962360"/>
            <a:ext cx="10637989" cy="612134"/>
          </a:xfrm>
        </p:spPr>
        <p:txBody>
          <a:bodyPr/>
          <a:lstStyle/>
          <a:p>
            <a:r>
              <a:rPr lang="en-US" dirty="0"/>
              <a:t>ArcGIS Indoors for Brownfields</a:t>
            </a:r>
          </a:p>
        </p:txBody>
      </p:sp>
      <p:sp>
        <p:nvSpPr>
          <p:cNvPr id="3" name="Text Placeholder 2">
            <a:extLst>
              <a:ext uri="{FF2B5EF4-FFF2-40B4-BE49-F238E27FC236}">
                <a16:creationId xmlns:a16="http://schemas.microsoft.com/office/drawing/2014/main" id="{A2E339BF-E6D7-DD0E-AF02-6813852EE723}"/>
              </a:ext>
            </a:extLst>
          </p:cNvPr>
          <p:cNvSpPr>
            <a:spLocks noGrp="1"/>
          </p:cNvSpPr>
          <p:nvPr>
            <p:ph idx="1"/>
          </p:nvPr>
        </p:nvSpPr>
        <p:spPr>
          <a:xfrm>
            <a:off x="684046" y="1629669"/>
            <a:ext cx="5259554" cy="427690"/>
          </a:xfrm>
        </p:spPr>
        <p:txBody>
          <a:bodyPr>
            <a:normAutofit fontScale="85000" lnSpcReduction="10000"/>
          </a:bodyPr>
          <a:lstStyle/>
          <a:p>
            <a:r>
              <a:rPr lang="en-US" dirty="0"/>
              <a:t>MCN Country Club – Contaminate Mapping</a:t>
            </a:r>
          </a:p>
        </p:txBody>
      </p:sp>
      <p:sp>
        <p:nvSpPr>
          <p:cNvPr id="13" name="TextBox 12">
            <a:extLst>
              <a:ext uri="{FF2B5EF4-FFF2-40B4-BE49-F238E27FC236}">
                <a16:creationId xmlns:a16="http://schemas.microsoft.com/office/drawing/2014/main" id="{1154889D-06ED-4D45-AFB0-BF65B70A3C83}"/>
              </a:ext>
            </a:extLst>
          </p:cNvPr>
          <p:cNvSpPr txBox="1"/>
          <p:nvPr/>
        </p:nvSpPr>
        <p:spPr>
          <a:xfrm>
            <a:off x="7186525" y="2321599"/>
            <a:ext cx="4501553" cy="2369880"/>
          </a:xfrm>
          <a:prstGeom prst="rect">
            <a:avLst/>
          </a:prstGeom>
          <a:noFill/>
        </p:spPr>
        <p:txBody>
          <a:bodyPr wrap="none" rtlCol="0">
            <a:spAutoFit/>
          </a:bodyPr>
          <a:lstStyle/>
          <a:p>
            <a:r>
              <a:rPr lang="en-US" sz="1400" dirty="0">
                <a:solidFill>
                  <a:srgbClr val="202C8F"/>
                </a:solidFill>
              </a:rPr>
              <a:t>                      </a:t>
            </a:r>
            <a:r>
              <a:rPr lang="en-US" dirty="0">
                <a:solidFill>
                  <a:srgbClr val="202C8F"/>
                </a:solidFill>
              </a:rPr>
              <a:t>Project Goals:</a:t>
            </a:r>
          </a:p>
          <a:p>
            <a:pPr marL="285750" indent="-285750">
              <a:buFont typeface="Arial" panose="020B0604020202020204" pitchFamily="34" charset="0"/>
              <a:buChar char="•"/>
            </a:pPr>
            <a:endParaRPr lang="en-US" sz="1400" dirty="0">
              <a:solidFill>
                <a:srgbClr val="202C8F"/>
              </a:solidFill>
            </a:endParaRPr>
          </a:p>
          <a:p>
            <a:pPr marL="285750" indent="-285750">
              <a:buFont typeface="Arial" panose="020B0604020202020204" pitchFamily="34" charset="0"/>
              <a:buChar char="•"/>
            </a:pPr>
            <a:r>
              <a:rPr lang="en-US" sz="1400" dirty="0">
                <a:solidFill>
                  <a:srgbClr val="202C8F"/>
                </a:solidFill>
              </a:rPr>
              <a:t>Utilize </a:t>
            </a:r>
            <a:r>
              <a:rPr lang="en-US" sz="1400" dirty="0" err="1">
                <a:solidFill>
                  <a:srgbClr val="202C8F"/>
                </a:solidFill>
              </a:rPr>
              <a:t>Esri’s</a:t>
            </a:r>
            <a:r>
              <a:rPr lang="en-US" sz="1400" dirty="0">
                <a:solidFill>
                  <a:srgbClr val="202C8F"/>
                </a:solidFill>
              </a:rPr>
              <a:t> ArcGIS Indoors platform to </a:t>
            </a:r>
          </a:p>
          <a:p>
            <a:r>
              <a:rPr lang="en-US" sz="1400" dirty="0">
                <a:solidFill>
                  <a:srgbClr val="202C8F"/>
                </a:solidFill>
              </a:rPr>
              <a:t>      create floor aware datasets.</a:t>
            </a:r>
          </a:p>
          <a:p>
            <a:endParaRPr lang="en-US" sz="1400" dirty="0">
              <a:solidFill>
                <a:srgbClr val="202C8F"/>
              </a:solidFill>
            </a:endParaRPr>
          </a:p>
          <a:p>
            <a:pPr marL="285750" indent="-285750">
              <a:buFont typeface="Arial" panose="020B0604020202020204" pitchFamily="34" charset="0"/>
              <a:buChar char="•"/>
            </a:pPr>
            <a:r>
              <a:rPr lang="en-US" sz="1400" dirty="0">
                <a:solidFill>
                  <a:srgbClr val="202C8F"/>
                </a:solidFill>
              </a:rPr>
              <a:t>Synthesize information from a PDF report to </a:t>
            </a:r>
          </a:p>
          <a:p>
            <a:r>
              <a:rPr lang="en-US" sz="1400" dirty="0">
                <a:solidFill>
                  <a:srgbClr val="202C8F"/>
                </a:solidFill>
              </a:rPr>
              <a:t>      an interactive application. </a:t>
            </a:r>
          </a:p>
          <a:p>
            <a:endParaRPr lang="en-US" sz="1400" dirty="0">
              <a:solidFill>
                <a:srgbClr val="202C8F"/>
              </a:solidFill>
            </a:endParaRPr>
          </a:p>
          <a:p>
            <a:pPr marL="285750" indent="-285750">
              <a:buFont typeface="Arial" panose="020B0604020202020204" pitchFamily="34" charset="0"/>
              <a:buChar char="•"/>
            </a:pPr>
            <a:r>
              <a:rPr lang="en-US" sz="1400" dirty="0">
                <a:solidFill>
                  <a:srgbClr val="202C8F"/>
                </a:solidFill>
              </a:rPr>
              <a:t>Analyze data to find high priority areas for cleanup.</a:t>
            </a:r>
          </a:p>
          <a:p>
            <a:pPr marL="285750" indent="-285750">
              <a:buFont typeface="Arial" panose="020B0604020202020204" pitchFamily="34" charset="0"/>
              <a:buChar char="•"/>
            </a:pPr>
            <a:endParaRPr lang="en-US" dirty="0"/>
          </a:p>
        </p:txBody>
      </p:sp>
      <p:sp>
        <p:nvSpPr>
          <p:cNvPr id="14" name="AutoShape 2">
            <a:extLst>
              <a:ext uri="{FF2B5EF4-FFF2-40B4-BE49-F238E27FC236}">
                <a16:creationId xmlns:a16="http://schemas.microsoft.com/office/drawing/2014/main" id="{E3CB7589-9FF4-4B25-AEF0-320A40DC823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 name="Picture 15">
            <a:extLst>
              <a:ext uri="{FF2B5EF4-FFF2-40B4-BE49-F238E27FC236}">
                <a16:creationId xmlns:a16="http://schemas.microsoft.com/office/drawing/2014/main" id="{F8CFA65D-7A06-428D-9620-262EDB70DE25}"/>
              </a:ext>
            </a:extLst>
          </p:cNvPr>
          <p:cNvPicPr>
            <a:picLocks noChangeAspect="1"/>
          </p:cNvPicPr>
          <p:nvPr/>
        </p:nvPicPr>
        <p:blipFill>
          <a:blip r:embed="rId3"/>
          <a:stretch>
            <a:fillRect/>
          </a:stretch>
        </p:blipFill>
        <p:spPr>
          <a:xfrm>
            <a:off x="1076252" y="2167710"/>
            <a:ext cx="5690308" cy="431066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9529238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0A324-0737-F0DA-1F7D-10CBE06D7C3F}"/>
              </a:ext>
            </a:extLst>
          </p:cNvPr>
          <p:cNvSpPr>
            <a:spLocks noGrp="1"/>
          </p:cNvSpPr>
          <p:nvPr>
            <p:ph type="title"/>
          </p:nvPr>
        </p:nvSpPr>
        <p:spPr>
          <a:xfrm>
            <a:off x="732430" y="561666"/>
            <a:ext cx="10219556" cy="585208"/>
          </a:xfrm>
        </p:spPr>
        <p:txBody>
          <a:bodyPr>
            <a:normAutofit fontScale="90000"/>
          </a:bodyPr>
          <a:lstStyle/>
          <a:p>
            <a:pPr algn="l"/>
            <a:r>
              <a:rPr lang="en-US" sz="2000" dirty="0">
                <a:solidFill>
                  <a:srgbClr val="202C8F"/>
                </a:solidFill>
              </a:rPr>
              <a:t>AutoCAD Floorplan</a:t>
            </a:r>
            <a:br>
              <a:rPr lang="en-US" sz="2000" dirty="0">
                <a:solidFill>
                  <a:srgbClr val="202C8F"/>
                </a:solidFill>
              </a:rPr>
            </a:br>
            <a:r>
              <a:rPr lang="en-US" sz="2000" dirty="0">
                <a:solidFill>
                  <a:srgbClr val="202C8F"/>
                </a:solidFill>
              </a:rPr>
              <a:t>to Esri mapping software</a:t>
            </a:r>
          </a:p>
        </p:txBody>
      </p:sp>
      <p:sp>
        <p:nvSpPr>
          <p:cNvPr id="7" name="TextBox 6">
            <a:extLst>
              <a:ext uri="{FF2B5EF4-FFF2-40B4-BE49-F238E27FC236}">
                <a16:creationId xmlns:a16="http://schemas.microsoft.com/office/drawing/2014/main" id="{EC56A310-B5A8-43F2-81E0-23257CD977C5}"/>
              </a:ext>
            </a:extLst>
          </p:cNvPr>
          <p:cNvSpPr txBox="1"/>
          <p:nvPr/>
        </p:nvSpPr>
        <p:spPr>
          <a:xfrm>
            <a:off x="6771705" y="1146874"/>
            <a:ext cx="4496231" cy="1877437"/>
          </a:xfrm>
          <a:prstGeom prst="rect">
            <a:avLst/>
          </a:prstGeom>
          <a:noFill/>
        </p:spPr>
        <p:txBody>
          <a:bodyPr wrap="none" rtlCol="0">
            <a:spAutoFit/>
          </a:bodyPr>
          <a:lstStyle/>
          <a:p>
            <a:endParaRPr lang="en-US" sz="1400" dirty="0">
              <a:solidFill>
                <a:srgbClr val="202C8F"/>
              </a:solidFill>
            </a:endParaRPr>
          </a:p>
          <a:p>
            <a:pPr marL="285750" indent="-285750">
              <a:buFont typeface="Arial" panose="020B0604020202020204" pitchFamily="34" charset="0"/>
              <a:buChar char="•"/>
            </a:pPr>
            <a:r>
              <a:rPr lang="en-US" sz="1400" dirty="0">
                <a:solidFill>
                  <a:srgbClr val="202C8F"/>
                </a:solidFill>
              </a:rPr>
              <a:t>Contracted out a full building scan </a:t>
            </a:r>
          </a:p>
          <a:p>
            <a:r>
              <a:rPr lang="en-US" sz="1400" dirty="0">
                <a:solidFill>
                  <a:srgbClr val="202C8F"/>
                </a:solidFill>
              </a:rPr>
              <a:t>      and AutoCAD file creation.</a:t>
            </a:r>
          </a:p>
          <a:p>
            <a:endParaRPr lang="en-US" sz="1400" dirty="0">
              <a:solidFill>
                <a:srgbClr val="202C8F"/>
              </a:solidFill>
            </a:endParaRPr>
          </a:p>
          <a:p>
            <a:pPr marL="285750" indent="-285750">
              <a:buFont typeface="Arial" panose="020B0604020202020204" pitchFamily="34" charset="0"/>
              <a:buChar char="•"/>
            </a:pPr>
            <a:r>
              <a:rPr lang="en-US" sz="1400" dirty="0">
                <a:solidFill>
                  <a:srgbClr val="202C8F"/>
                </a:solidFill>
              </a:rPr>
              <a:t>A ready to use file was created using </a:t>
            </a:r>
          </a:p>
          <a:p>
            <a:r>
              <a:rPr lang="en-US" sz="1400" dirty="0">
                <a:solidFill>
                  <a:srgbClr val="202C8F"/>
                </a:solidFill>
              </a:rPr>
              <a:t>      ArcGIS for AutoCAD extension to ensure </a:t>
            </a:r>
          </a:p>
          <a:p>
            <a:r>
              <a:rPr lang="en-US" sz="1400" dirty="0">
                <a:solidFill>
                  <a:srgbClr val="202C8F"/>
                </a:solidFill>
              </a:rPr>
              <a:t>      </a:t>
            </a:r>
            <a:r>
              <a:rPr lang="en-US" sz="1400" dirty="0" err="1">
                <a:solidFill>
                  <a:srgbClr val="202C8F"/>
                </a:solidFill>
              </a:rPr>
              <a:t>Esri</a:t>
            </a:r>
            <a:r>
              <a:rPr lang="en-US" sz="1400" dirty="0">
                <a:solidFill>
                  <a:srgbClr val="202C8F"/>
                </a:solidFill>
              </a:rPr>
              <a:t> database requirements for text and geometry. </a:t>
            </a:r>
          </a:p>
          <a:p>
            <a:endParaRPr lang="en-US" dirty="0"/>
          </a:p>
        </p:txBody>
      </p:sp>
      <p:sp>
        <p:nvSpPr>
          <p:cNvPr id="8" name="TextBox 7">
            <a:extLst>
              <a:ext uri="{FF2B5EF4-FFF2-40B4-BE49-F238E27FC236}">
                <a16:creationId xmlns:a16="http://schemas.microsoft.com/office/drawing/2014/main" id="{C4FFFFB9-27F5-4FBE-A5B4-BE3FACE985E4}"/>
              </a:ext>
            </a:extLst>
          </p:cNvPr>
          <p:cNvSpPr txBox="1"/>
          <p:nvPr/>
        </p:nvSpPr>
        <p:spPr>
          <a:xfrm>
            <a:off x="517483" y="4860684"/>
            <a:ext cx="7304948" cy="1600438"/>
          </a:xfrm>
          <a:prstGeom prst="rect">
            <a:avLst/>
          </a:prstGeom>
          <a:noFill/>
        </p:spPr>
        <p:txBody>
          <a:bodyPr wrap="none" rtlCol="0">
            <a:spAutoFit/>
          </a:bodyPr>
          <a:lstStyle/>
          <a:p>
            <a:endParaRPr lang="en-US" sz="1400" dirty="0">
              <a:solidFill>
                <a:srgbClr val="202C8F"/>
              </a:solidFill>
            </a:endParaRPr>
          </a:p>
          <a:p>
            <a:pPr marL="285750" indent="-285750">
              <a:buFont typeface="Arial" panose="020B0604020202020204" pitchFamily="34" charset="0"/>
              <a:buChar char="•"/>
            </a:pPr>
            <a:endParaRPr lang="en-US" sz="1400" dirty="0">
              <a:solidFill>
                <a:srgbClr val="202C8F"/>
              </a:solidFill>
            </a:endParaRPr>
          </a:p>
          <a:p>
            <a:pPr marL="285750" indent="-285750">
              <a:buFont typeface="Arial" panose="020B0604020202020204" pitchFamily="34" charset="0"/>
              <a:buChar char="•"/>
            </a:pPr>
            <a:r>
              <a:rPr lang="en-US" sz="1400" dirty="0">
                <a:solidFill>
                  <a:srgbClr val="202C8F"/>
                </a:solidFill>
              </a:rPr>
              <a:t>Created an Indoors dataset through ArcGIS Pro Enterprise Geodatabase.</a:t>
            </a:r>
          </a:p>
          <a:p>
            <a:pPr marL="285750" indent="-285750">
              <a:buFont typeface="Arial" panose="020B0604020202020204" pitchFamily="34" charset="0"/>
              <a:buChar char="•"/>
            </a:pPr>
            <a:endParaRPr lang="en-US" sz="1400" dirty="0">
              <a:solidFill>
                <a:srgbClr val="202C8F"/>
              </a:solidFill>
            </a:endParaRPr>
          </a:p>
          <a:p>
            <a:pPr marL="285750" indent="-285750">
              <a:buFont typeface="Arial" panose="020B0604020202020204" pitchFamily="34" charset="0"/>
              <a:buChar char="•"/>
            </a:pPr>
            <a:r>
              <a:rPr lang="en-US" sz="1400" dirty="0">
                <a:solidFill>
                  <a:srgbClr val="202C8F"/>
                </a:solidFill>
              </a:rPr>
              <a:t>Imported georeferenced AutoCAD file. </a:t>
            </a:r>
          </a:p>
          <a:p>
            <a:pPr marL="285750" indent="-285750">
              <a:buFont typeface="Arial" panose="020B0604020202020204" pitchFamily="34" charset="0"/>
              <a:buChar char="•"/>
            </a:pPr>
            <a:endParaRPr lang="en-US" sz="1400" dirty="0">
              <a:solidFill>
                <a:srgbClr val="202C8F"/>
              </a:solidFill>
            </a:endParaRPr>
          </a:p>
          <a:p>
            <a:pPr marL="285750" indent="-285750">
              <a:buFont typeface="Arial" panose="020B0604020202020204" pitchFamily="34" charset="0"/>
              <a:buChar char="•"/>
            </a:pPr>
            <a:r>
              <a:rPr lang="en-US" sz="1400" dirty="0">
                <a:solidFill>
                  <a:srgbClr val="202C8F"/>
                </a:solidFill>
              </a:rPr>
              <a:t>All AutoCAD layers were sorted into Units, Levels, Details, &amp; Facilities feature classes.</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7288" y="2847832"/>
            <a:ext cx="3455969" cy="3851259"/>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7483" y="1323832"/>
            <a:ext cx="6234822" cy="37345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961580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B219B-7E3A-7E84-6386-37313F0CFB09}"/>
              </a:ext>
            </a:extLst>
          </p:cNvPr>
          <p:cNvSpPr>
            <a:spLocks noGrp="1"/>
          </p:cNvSpPr>
          <p:nvPr>
            <p:ph type="title"/>
          </p:nvPr>
        </p:nvSpPr>
        <p:spPr>
          <a:xfrm>
            <a:off x="629174" y="595880"/>
            <a:ext cx="10001794" cy="612134"/>
          </a:xfrm>
        </p:spPr>
        <p:txBody>
          <a:bodyPr/>
          <a:lstStyle/>
          <a:p>
            <a:r>
              <a:rPr lang="en-US" sz="2000" dirty="0">
                <a:solidFill>
                  <a:srgbClr val="202C8F"/>
                </a:solidFill>
              </a:rPr>
              <a:t>ArcGIS Indoors extension in ArcGIS Pro</a:t>
            </a:r>
            <a:br>
              <a:rPr lang="en-US" sz="2000" dirty="0">
                <a:solidFill>
                  <a:srgbClr val="202C8F"/>
                </a:solidFill>
              </a:rPr>
            </a:br>
            <a:r>
              <a:rPr lang="en-US" sz="2000" dirty="0">
                <a:solidFill>
                  <a:srgbClr val="202C8F"/>
                </a:solidFill>
              </a:rPr>
              <a:t>       </a:t>
            </a:r>
          </a:p>
        </p:txBody>
      </p:sp>
      <p:sp>
        <p:nvSpPr>
          <p:cNvPr id="13" name="TextBox 12">
            <a:extLst>
              <a:ext uri="{FF2B5EF4-FFF2-40B4-BE49-F238E27FC236}">
                <a16:creationId xmlns:a16="http://schemas.microsoft.com/office/drawing/2014/main" id="{1154889D-06ED-4D45-AFB0-BF65B70A3C83}"/>
              </a:ext>
            </a:extLst>
          </p:cNvPr>
          <p:cNvSpPr txBox="1"/>
          <p:nvPr/>
        </p:nvSpPr>
        <p:spPr>
          <a:xfrm>
            <a:off x="5473487" y="1175074"/>
            <a:ext cx="5775940" cy="1661993"/>
          </a:xfrm>
          <a:prstGeom prst="rect">
            <a:avLst/>
          </a:prstGeom>
          <a:noFill/>
        </p:spPr>
        <p:txBody>
          <a:bodyPr wrap="none" rtlCol="0">
            <a:spAutoFit/>
          </a:bodyPr>
          <a:lstStyle/>
          <a:p>
            <a:pPr marL="285750" indent="-285750">
              <a:buFont typeface="Arial" panose="020B0604020202020204" pitchFamily="34" charset="0"/>
              <a:buChar char="•"/>
            </a:pPr>
            <a:r>
              <a:rPr lang="en-US" sz="1400" dirty="0">
                <a:solidFill>
                  <a:srgbClr val="202C8F"/>
                </a:solidFill>
              </a:rPr>
              <a:t>Created new feature layers for each type of contamination:</a:t>
            </a:r>
          </a:p>
          <a:p>
            <a:r>
              <a:rPr lang="en-US" sz="1400" dirty="0">
                <a:solidFill>
                  <a:srgbClr val="202C8F"/>
                </a:solidFill>
              </a:rPr>
              <a:t>       lead, asbestos, mold, PCB.</a:t>
            </a:r>
          </a:p>
          <a:p>
            <a:pPr marL="285750" indent="-285750">
              <a:buFont typeface="Arial" panose="020B0604020202020204" pitchFamily="34" charset="0"/>
              <a:buChar char="•"/>
            </a:pPr>
            <a:endParaRPr lang="en-US" sz="1400" dirty="0">
              <a:solidFill>
                <a:srgbClr val="202C8F"/>
              </a:solidFill>
            </a:endParaRPr>
          </a:p>
          <a:p>
            <a:pPr marL="285750" indent="-285750">
              <a:buFont typeface="Arial" panose="020B0604020202020204" pitchFamily="34" charset="0"/>
              <a:buChar char="•"/>
            </a:pPr>
            <a:r>
              <a:rPr lang="en-US" sz="1400" dirty="0">
                <a:solidFill>
                  <a:srgbClr val="202C8F"/>
                </a:solidFill>
              </a:rPr>
              <a:t>Assigned level ID to the contaminates to create floor aware layers. </a:t>
            </a:r>
          </a:p>
          <a:p>
            <a:pPr marL="285750" indent="-285750">
              <a:buFont typeface="Arial" panose="020B0604020202020204" pitchFamily="34" charset="0"/>
              <a:buChar char="•"/>
            </a:pPr>
            <a:endParaRPr lang="en-US" sz="1400" dirty="0">
              <a:solidFill>
                <a:srgbClr val="202C8F"/>
              </a:solidFill>
            </a:endParaRPr>
          </a:p>
          <a:p>
            <a:pPr marL="285750" indent="-285750">
              <a:buFont typeface="Arial" panose="020B0604020202020204" pitchFamily="34" charset="0"/>
              <a:buChar char="•"/>
            </a:pPr>
            <a:r>
              <a:rPr lang="en-US" sz="1400" dirty="0">
                <a:solidFill>
                  <a:srgbClr val="202C8F"/>
                </a:solidFill>
              </a:rPr>
              <a:t>Entered all results from the Phase II report.</a:t>
            </a:r>
          </a:p>
          <a:p>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997" y="1208014"/>
            <a:ext cx="4459114" cy="2852126"/>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997" y="4171373"/>
            <a:ext cx="4509196" cy="2653527"/>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16411" y="3235901"/>
            <a:ext cx="5337031" cy="2187562"/>
          </a:xfrm>
          <a:prstGeom prst="rect">
            <a:avLst/>
          </a:prstGeom>
        </p:spPr>
      </p:pic>
      <p:cxnSp>
        <p:nvCxnSpPr>
          <p:cNvPr id="7" name="Elbow Connector 6"/>
          <p:cNvCxnSpPr/>
          <p:nvPr/>
        </p:nvCxnSpPr>
        <p:spPr>
          <a:xfrm>
            <a:off x="5579706" y="4100804"/>
            <a:ext cx="825759" cy="788437"/>
          </a:xfrm>
          <a:prstGeom prst="bentConnector3">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08339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0A324-0737-F0DA-1F7D-10CBE06D7C3F}"/>
              </a:ext>
            </a:extLst>
          </p:cNvPr>
          <p:cNvSpPr>
            <a:spLocks noGrp="1"/>
          </p:cNvSpPr>
          <p:nvPr>
            <p:ph type="title"/>
          </p:nvPr>
        </p:nvSpPr>
        <p:spPr>
          <a:xfrm>
            <a:off x="463104" y="388032"/>
            <a:ext cx="10511627" cy="585208"/>
          </a:xfrm>
        </p:spPr>
        <p:txBody>
          <a:bodyPr/>
          <a:lstStyle/>
          <a:p>
            <a:pPr algn="l"/>
            <a:r>
              <a:rPr lang="en-US" sz="2000" dirty="0">
                <a:solidFill>
                  <a:srgbClr val="202C8F"/>
                </a:solidFill>
              </a:rPr>
              <a:t>web application through Enterprise Portal</a:t>
            </a:r>
            <a:endParaRPr lang="en-US" sz="2000" dirty="0"/>
          </a:p>
        </p:txBody>
      </p:sp>
      <p:sp>
        <p:nvSpPr>
          <p:cNvPr id="16" name="TextBox 15">
            <a:extLst>
              <a:ext uri="{FF2B5EF4-FFF2-40B4-BE49-F238E27FC236}">
                <a16:creationId xmlns:a16="http://schemas.microsoft.com/office/drawing/2014/main" id="{79A39F8B-9C6E-4DDC-9D58-74EFB92D2AE8}"/>
              </a:ext>
            </a:extLst>
          </p:cNvPr>
          <p:cNvSpPr txBox="1"/>
          <p:nvPr/>
        </p:nvSpPr>
        <p:spPr>
          <a:xfrm>
            <a:off x="1225380" y="1116052"/>
            <a:ext cx="4493538" cy="523220"/>
          </a:xfrm>
          <a:prstGeom prst="rect">
            <a:avLst/>
          </a:prstGeom>
          <a:noFill/>
        </p:spPr>
        <p:txBody>
          <a:bodyPr wrap="none" rtlCol="0">
            <a:spAutoFit/>
          </a:bodyPr>
          <a:lstStyle/>
          <a:p>
            <a:pPr marL="285750" indent="-285750">
              <a:buFont typeface="Arial" panose="020B0604020202020204" pitchFamily="34" charset="0"/>
              <a:buChar char="•"/>
            </a:pPr>
            <a:r>
              <a:rPr lang="en-US" sz="1400" dirty="0">
                <a:solidFill>
                  <a:srgbClr val="202C8F"/>
                </a:solidFill>
              </a:rPr>
              <a:t>Published map to Enterprise Portal.</a:t>
            </a:r>
          </a:p>
          <a:p>
            <a:pPr marL="285750" indent="-285750">
              <a:buFont typeface="Arial" panose="020B0604020202020204" pitchFamily="34" charset="0"/>
              <a:buChar char="•"/>
            </a:pPr>
            <a:r>
              <a:rPr lang="en-US" sz="1400" dirty="0">
                <a:solidFill>
                  <a:srgbClr val="202C8F"/>
                </a:solidFill>
              </a:rPr>
              <a:t>Leveraged Experience Builder in Enterprise Portal.</a:t>
            </a:r>
          </a:p>
        </p:txBody>
      </p:sp>
      <p:pic>
        <p:nvPicPr>
          <p:cNvPr id="8" name="Picture 7">
            <a:extLst>
              <a:ext uri="{FF2B5EF4-FFF2-40B4-BE49-F238E27FC236}">
                <a16:creationId xmlns:a16="http://schemas.microsoft.com/office/drawing/2014/main" id="{9BC05A14-D1B7-497C-9DB2-9C78B45B99E7}"/>
              </a:ext>
            </a:extLst>
          </p:cNvPr>
          <p:cNvPicPr>
            <a:picLocks noChangeAspect="1"/>
          </p:cNvPicPr>
          <p:nvPr/>
        </p:nvPicPr>
        <p:blipFill>
          <a:blip r:embed="rId3"/>
          <a:stretch>
            <a:fillRect/>
          </a:stretch>
        </p:blipFill>
        <p:spPr>
          <a:xfrm>
            <a:off x="723302" y="1782084"/>
            <a:ext cx="10199456" cy="4963947"/>
          </a:xfrm>
          <a:prstGeom prst="rect">
            <a:avLst/>
          </a:prstGeom>
          <a:ln>
            <a:noFill/>
          </a:ln>
          <a:effectLst>
            <a:outerShdw blurRad="190500" algn="tl" rotWithShape="0">
              <a:srgbClr val="000000">
                <a:alpha val="70000"/>
              </a:srgbClr>
            </a:outerShdw>
          </a:effectLst>
        </p:spPr>
      </p:pic>
      <p:sp>
        <p:nvSpPr>
          <p:cNvPr id="6" name="TextBox 5">
            <a:extLst>
              <a:ext uri="{FF2B5EF4-FFF2-40B4-BE49-F238E27FC236}">
                <a16:creationId xmlns:a16="http://schemas.microsoft.com/office/drawing/2014/main" id="{79A39F8B-9C6E-4DDC-9D58-74EFB92D2AE8}"/>
              </a:ext>
            </a:extLst>
          </p:cNvPr>
          <p:cNvSpPr txBox="1"/>
          <p:nvPr/>
        </p:nvSpPr>
        <p:spPr>
          <a:xfrm>
            <a:off x="6372623" y="1116052"/>
            <a:ext cx="5004575" cy="800219"/>
          </a:xfrm>
          <a:prstGeom prst="rect">
            <a:avLst/>
          </a:prstGeom>
          <a:noFill/>
        </p:spPr>
        <p:txBody>
          <a:bodyPr wrap="none" rtlCol="0">
            <a:spAutoFit/>
          </a:bodyPr>
          <a:lstStyle/>
          <a:p>
            <a:pPr marL="285750" indent="-285750">
              <a:buFont typeface="Arial" panose="020B0604020202020204" pitchFamily="34" charset="0"/>
              <a:buChar char="•"/>
            </a:pPr>
            <a:r>
              <a:rPr lang="en-US" sz="1400" dirty="0">
                <a:solidFill>
                  <a:srgbClr val="202C8F"/>
                </a:solidFill>
              </a:rPr>
              <a:t>Charts display overall sample results.</a:t>
            </a:r>
          </a:p>
          <a:p>
            <a:pPr marL="285750" indent="-285750">
              <a:buFont typeface="Arial" panose="020B0604020202020204" pitchFamily="34" charset="0"/>
              <a:buChar char="•"/>
            </a:pPr>
            <a:r>
              <a:rPr lang="en-US" sz="1400" dirty="0">
                <a:solidFill>
                  <a:srgbClr val="202C8F"/>
                </a:solidFill>
              </a:rPr>
              <a:t>Spore Type linked to mold results through a related table.</a:t>
            </a:r>
          </a:p>
          <a:p>
            <a:endParaRPr lang="en-US" dirty="0"/>
          </a:p>
        </p:txBody>
      </p:sp>
    </p:spTree>
    <p:extLst>
      <p:ext uri="{BB962C8B-B14F-4D97-AF65-F5344CB8AC3E}">
        <p14:creationId xmlns:p14="http://schemas.microsoft.com/office/powerpoint/2010/main" val="16862132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79A39F8B-9C6E-4DDC-9D58-74EFB92D2AE8}"/>
              </a:ext>
            </a:extLst>
          </p:cNvPr>
          <p:cNvSpPr txBox="1"/>
          <p:nvPr/>
        </p:nvSpPr>
        <p:spPr>
          <a:xfrm>
            <a:off x="8168126" y="1414700"/>
            <a:ext cx="3190297" cy="738664"/>
          </a:xfrm>
          <a:prstGeom prst="rect">
            <a:avLst/>
          </a:prstGeom>
          <a:noFill/>
        </p:spPr>
        <p:txBody>
          <a:bodyPr wrap="none" rtlCol="0">
            <a:spAutoFit/>
          </a:bodyPr>
          <a:lstStyle/>
          <a:p>
            <a:endParaRPr lang="en-US" sz="1400" dirty="0">
              <a:solidFill>
                <a:srgbClr val="202C8F"/>
              </a:solidFill>
            </a:endParaRPr>
          </a:p>
          <a:p>
            <a:r>
              <a:rPr lang="en-US" sz="1400" dirty="0">
                <a:solidFill>
                  <a:srgbClr val="202C8F"/>
                </a:solidFill>
              </a:rPr>
              <a:t>New unit layers color coded to display</a:t>
            </a:r>
          </a:p>
          <a:p>
            <a:r>
              <a:rPr lang="en-US" sz="1400" dirty="0">
                <a:solidFill>
                  <a:srgbClr val="202C8F"/>
                </a:solidFill>
              </a:rPr>
              <a:t>contamination present per room.</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477" y="320017"/>
            <a:ext cx="7549428" cy="3455863"/>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1728" y="3357349"/>
            <a:ext cx="7405069" cy="3382264"/>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79A39F8B-9C6E-4DDC-9D58-74EFB92D2AE8}"/>
              </a:ext>
            </a:extLst>
          </p:cNvPr>
          <p:cNvSpPr txBox="1"/>
          <p:nvPr/>
        </p:nvSpPr>
        <p:spPr>
          <a:xfrm>
            <a:off x="136477" y="4857385"/>
            <a:ext cx="184731" cy="584775"/>
          </a:xfrm>
          <a:prstGeom prst="rect">
            <a:avLst/>
          </a:prstGeom>
          <a:noFill/>
        </p:spPr>
        <p:txBody>
          <a:bodyPr wrap="none" rtlCol="0">
            <a:spAutoFit/>
          </a:bodyPr>
          <a:lstStyle/>
          <a:p>
            <a:endParaRPr lang="en-US" sz="1400" dirty="0">
              <a:solidFill>
                <a:srgbClr val="202C8F"/>
              </a:solidFill>
            </a:endParaRPr>
          </a:p>
          <a:p>
            <a:endParaRPr lang="en-US" dirty="0"/>
          </a:p>
        </p:txBody>
      </p:sp>
    </p:spTree>
    <p:extLst>
      <p:ext uri="{BB962C8B-B14F-4D97-AF65-F5344CB8AC3E}">
        <p14:creationId xmlns:p14="http://schemas.microsoft.com/office/powerpoint/2010/main" val="23919696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l"/>
            <a:r>
              <a:rPr lang="en-US" dirty="0"/>
              <a:t>Case Study #3</a:t>
            </a:r>
            <a:br>
              <a:rPr lang="en-US" dirty="0"/>
            </a:br>
            <a:r>
              <a:rPr lang="en-US" dirty="0"/>
              <a:t>All-In-One Field System</a:t>
            </a:r>
          </a:p>
        </p:txBody>
      </p:sp>
      <p:sp>
        <p:nvSpPr>
          <p:cNvPr id="3" name="Subtitle 2"/>
          <p:cNvSpPr>
            <a:spLocks noGrp="1"/>
          </p:cNvSpPr>
          <p:nvPr>
            <p:ph type="subTitle" idx="1"/>
          </p:nvPr>
        </p:nvSpPr>
        <p:spPr>
          <a:xfrm>
            <a:off x="1507067" y="4399175"/>
            <a:ext cx="7766936" cy="1096899"/>
          </a:xfrm>
        </p:spPr>
        <p:txBody>
          <a:bodyPr/>
          <a:lstStyle/>
          <a:p>
            <a:pPr algn="l"/>
            <a:r>
              <a:rPr lang="en-US" dirty="0"/>
              <a:t>Collaborating with KSU TAB for continued development</a:t>
            </a:r>
          </a:p>
        </p:txBody>
      </p:sp>
    </p:spTree>
    <p:extLst>
      <p:ext uri="{BB962C8B-B14F-4D97-AF65-F5344CB8AC3E}">
        <p14:creationId xmlns:p14="http://schemas.microsoft.com/office/powerpoint/2010/main" val="39843084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stretch>
            <a:fillRect/>
          </a:stretch>
        </p:blipFill>
        <p:spPr>
          <a:xfrm>
            <a:off x="-1" y="0"/>
            <a:ext cx="11363569" cy="6865490"/>
          </a:xfrm>
          <a:prstGeom prst="rect">
            <a:avLst/>
          </a:prstGeom>
        </p:spPr>
      </p:pic>
      <p:sp>
        <p:nvSpPr>
          <p:cNvPr id="5" name="Oval 4"/>
          <p:cNvSpPr/>
          <p:nvPr/>
        </p:nvSpPr>
        <p:spPr>
          <a:xfrm>
            <a:off x="8253046" y="1844431"/>
            <a:ext cx="2055446" cy="75027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658706" y="3227684"/>
            <a:ext cx="2180493" cy="177155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2585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1"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3"/>
          <a:stretch>
            <a:fillRect/>
          </a:stretch>
        </p:blipFill>
        <p:spPr>
          <a:xfrm>
            <a:off x="0" y="0"/>
            <a:ext cx="11387015" cy="6879655"/>
          </a:xfrm>
          <a:prstGeom prst="rect">
            <a:avLst/>
          </a:prstGeom>
        </p:spPr>
      </p:pic>
      <p:sp>
        <p:nvSpPr>
          <p:cNvPr id="4" name="Rectangle 3"/>
          <p:cNvSpPr/>
          <p:nvPr/>
        </p:nvSpPr>
        <p:spPr>
          <a:xfrm>
            <a:off x="62523" y="1953846"/>
            <a:ext cx="1227015" cy="12348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10800000">
            <a:off x="5205045" y="2397064"/>
            <a:ext cx="571265" cy="17193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14262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3FB95-4D25-485D-9C46-4125BA340172}"/>
              </a:ext>
            </a:extLst>
          </p:cNvPr>
          <p:cNvSpPr>
            <a:spLocks noGrp="1"/>
          </p:cNvSpPr>
          <p:nvPr>
            <p:ph type="title"/>
          </p:nvPr>
        </p:nvSpPr>
        <p:spPr>
          <a:xfrm>
            <a:off x="677334" y="609600"/>
            <a:ext cx="9272210" cy="1320800"/>
          </a:xfrm>
        </p:spPr>
        <p:txBody>
          <a:bodyPr>
            <a:normAutofit/>
          </a:bodyPr>
          <a:lstStyle/>
          <a:p>
            <a:pPr algn="ctr"/>
            <a:r>
              <a:rPr lang="en-US" sz="4000" dirty="0">
                <a:latin typeface="Times New Roman" panose="02020603050405020304" pitchFamily="18" charset="0"/>
                <a:cs typeface="Times New Roman" panose="02020603050405020304" pitchFamily="18" charset="0"/>
              </a:rPr>
              <a:t>PROJECT AND RECORDS MANAGEMENT (</a:t>
            </a:r>
            <a:r>
              <a:rPr lang="en-US" sz="4000" dirty="0" err="1">
                <a:latin typeface="Times New Roman" panose="02020603050405020304" pitchFamily="18" charset="0"/>
                <a:cs typeface="Times New Roman" panose="02020603050405020304" pitchFamily="18" charset="0"/>
              </a:rPr>
              <a:t>RecMan</a:t>
            </a:r>
            <a:r>
              <a:rPr lang="en-US" sz="4000" dirty="0">
                <a:latin typeface="Times New Roman" panose="02020603050405020304" pitchFamily="18" charset="0"/>
                <a:cs typeface="Times New Roman" panose="02020603050405020304" pitchFamily="18" charset="0"/>
              </a:rPr>
              <a:t>) </a:t>
            </a:r>
          </a:p>
        </p:txBody>
      </p:sp>
      <p:sp>
        <p:nvSpPr>
          <p:cNvPr id="3" name="Content Placeholder 2">
            <a:extLst>
              <a:ext uri="{FF2B5EF4-FFF2-40B4-BE49-F238E27FC236}">
                <a16:creationId xmlns:a16="http://schemas.microsoft.com/office/drawing/2014/main" id="{179229B3-1256-4EFC-8D90-782911F8B4EF}"/>
              </a:ext>
            </a:extLst>
          </p:cNvPr>
          <p:cNvSpPr>
            <a:spLocks noGrp="1"/>
          </p:cNvSpPr>
          <p:nvPr>
            <p:ph idx="1"/>
          </p:nvPr>
        </p:nvSpPr>
        <p:spPr>
          <a:xfrm>
            <a:off x="838200" y="2015732"/>
            <a:ext cx="10567737" cy="4570125"/>
          </a:xfrm>
        </p:spPr>
        <p:txBody>
          <a:bodyPr>
            <a:normAutofit/>
          </a:bodyPr>
          <a:lstStyle/>
          <a:p>
            <a:r>
              <a:rPr lang="en-US" sz="2400" dirty="0"/>
              <a:t>Custom Project Management (Workflows) </a:t>
            </a:r>
            <a:r>
              <a:rPr lang="en-US" sz="2400" dirty="0">
                <a:sym typeface="Wingdings" panose="05000000000000000000" pitchFamily="2" charset="2"/>
              </a:rPr>
              <a:t> ArcGIS Tools  Logical Docs Database Archive/Storage</a:t>
            </a:r>
          </a:p>
          <a:p>
            <a:r>
              <a:rPr lang="en-US" sz="2400" dirty="0"/>
              <a:t>Broader Project Management collaboration and notification among MCN staff</a:t>
            </a:r>
          </a:p>
          <a:p>
            <a:r>
              <a:rPr lang="en-US" sz="2400" dirty="0"/>
              <a:t>Develop custom MCN project workflow templates as needed (Tribal/Federal Funds?)</a:t>
            </a:r>
          </a:p>
          <a:p>
            <a:r>
              <a:rPr lang="en-US" sz="2400" dirty="0"/>
              <a:t>Allows each department to work independently and to record MCN Land/Facility documents to a central database (Logical Docs)</a:t>
            </a:r>
          </a:p>
          <a:p>
            <a:r>
              <a:rPr lang="en-US" sz="2400" dirty="0"/>
              <a:t>Workflows determine who needs to be involved in the tasks and the completion of individual steps</a:t>
            </a:r>
          </a:p>
        </p:txBody>
      </p:sp>
    </p:spTree>
    <p:extLst>
      <p:ext uri="{BB962C8B-B14F-4D97-AF65-F5344CB8AC3E}">
        <p14:creationId xmlns:p14="http://schemas.microsoft.com/office/powerpoint/2010/main" val="2310312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1000"/>
                                        <p:tgtEl>
                                          <p:spTgt spid="3">
                                            <p:txEl>
                                              <p:pRg st="4" end="4"/>
                                            </p:txEl>
                                          </p:spTgt>
                                        </p:tgtEl>
                                      </p:cBhvr>
                                    </p:animEffect>
                                    <p:anim calcmode="lin" valueType="num">
                                      <p:cBhvr>
                                        <p:cTn id="2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3"/>
          <a:stretch>
            <a:fillRect/>
          </a:stretch>
        </p:blipFill>
        <p:spPr>
          <a:xfrm>
            <a:off x="0" y="0"/>
            <a:ext cx="11351173" cy="6858000"/>
          </a:xfrm>
          <a:prstGeom prst="rect">
            <a:avLst/>
          </a:prstGeom>
          <a:pattFill prst="pct75">
            <a:fgClr>
              <a:schemeClr val="accent1"/>
            </a:fgClr>
            <a:bgClr>
              <a:schemeClr val="bg1"/>
            </a:bgClr>
          </a:pattFill>
        </p:spPr>
      </p:pic>
      <p:sp>
        <p:nvSpPr>
          <p:cNvPr id="6" name="Rectangle 5"/>
          <p:cNvSpPr/>
          <p:nvPr/>
        </p:nvSpPr>
        <p:spPr>
          <a:xfrm>
            <a:off x="2031998" y="2696307"/>
            <a:ext cx="1195755" cy="3595077"/>
          </a:xfrm>
          <a:prstGeom prst="rect">
            <a:avLst/>
          </a:prstGeom>
          <a:pattFill prst="pct60">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367692" y="2032000"/>
            <a:ext cx="789354" cy="37253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V="1">
            <a:off x="2352431" y="2157046"/>
            <a:ext cx="7745046" cy="1563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58620" y="2172677"/>
            <a:ext cx="671804" cy="23185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42384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9" name="Picture 8"/>
          <p:cNvPicPr>
            <a:picLocks noChangeAspect="1"/>
          </p:cNvPicPr>
          <p:nvPr/>
        </p:nvPicPr>
        <p:blipFill>
          <a:blip r:embed="rId2"/>
          <a:stretch>
            <a:fillRect/>
          </a:stretch>
        </p:blipFill>
        <p:spPr>
          <a:xfrm>
            <a:off x="0" y="0"/>
            <a:ext cx="11349135" cy="6856769"/>
          </a:xfrm>
          <a:prstGeom prst="rect">
            <a:avLst/>
          </a:prstGeom>
        </p:spPr>
      </p:pic>
      <p:sp>
        <p:nvSpPr>
          <p:cNvPr id="10" name="Oval 9"/>
          <p:cNvSpPr/>
          <p:nvPr/>
        </p:nvSpPr>
        <p:spPr>
          <a:xfrm>
            <a:off x="10267096" y="1922106"/>
            <a:ext cx="1408923" cy="60649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743938" y="1735015"/>
            <a:ext cx="2352431" cy="72683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58620" y="2230016"/>
            <a:ext cx="625151" cy="23183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5229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 y="0"/>
            <a:ext cx="11374016" cy="6871801"/>
          </a:xfrm>
          <a:prstGeom prst="rect">
            <a:avLst/>
          </a:prstGeom>
        </p:spPr>
      </p:pic>
      <p:pic>
        <p:nvPicPr>
          <p:cNvPr id="5" name="Picture 4"/>
          <p:cNvPicPr>
            <a:picLocks noChangeAspect="1"/>
          </p:cNvPicPr>
          <p:nvPr/>
        </p:nvPicPr>
        <p:blipFill rotWithShape="1">
          <a:blip r:embed="rId3"/>
          <a:srcRect l="34422" t="14660" r="34455" b="36867"/>
          <a:stretch/>
        </p:blipFill>
        <p:spPr>
          <a:xfrm>
            <a:off x="3228390" y="1045029"/>
            <a:ext cx="5691675" cy="5355771"/>
          </a:xfrm>
          <a:prstGeom prst="rect">
            <a:avLst/>
          </a:prstGeom>
        </p:spPr>
      </p:pic>
      <p:pic>
        <p:nvPicPr>
          <p:cNvPr id="7" name="Picture 6"/>
          <p:cNvPicPr>
            <a:picLocks noChangeAspect="1"/>
          </p:cNvPicPr>
          <p:nvPr/>
        </p:nvPicPr>
        <p:blipFill rotWithShape="1">
          <a:blip r:embed="rId4"/>
          <a:srcRect l="34422" t="15081" r="34609" b="36868"/>
          <a:stretch/>
        </p:blipFill>
        <p:spPr>
          <a:xfrm>
            <a:off x="4105469" y="1045029"/>
            <a:ext cx="5663683" cy="5309118"/>
          </a:xfrm>
          <a:prstGeom prst="rect">
            <a:avLst/>
          </a:prstGeom>
        </p:spPr>
      </p:pic>
      <p:sp>
        <p:nvSpPr>
          <p:cNvPr id="8" name="Oval 7"/>
          <p:cNvSpPr/>
          <p:nvPr/>
        </p:nvSpPr>
        <p:spPr>
          <a:xfrm>
            <a:off x="1287624" y="802433"/>
            <a:ext cx="690466" cy="41987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49287" y="2243149"/>
            <a:ext cx="625151" cy="19594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7182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93"/>
            <a:ext cx="11379200" cy="6874933"/>
          </a:xfrm>
          <a:prstGeom prst="rect">
            <a:avLst/>
          </a:prstGeom>
        </p:spPr>
      </p:pic>
      <p:sp>
        <p:nvSpPr>
          <p:cNvPr id="2" name="Oval 1"/>
          <p:cNvSpPr/>
          <p:nvPr/>
        </p:nvSpPr>
        <p:spPr>
          <a:xfrm>
            <a:off x="10324123" y="2625969"/>
            <a:ext cx="1055077" cy="48455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539630" y="4001476"/>
            <a:ext cx="4704861" cy="105507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797538" y="2172677"/>
            <a:ext cx="187570" cy="10941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442676" y="2172677"/>
            <a:ext cx="187570" cy="10941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197970" y="3180862"/>
            <a:ext cx="1094154" cy="24227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77282" y="2172677"/>
            <a:ext cx="531845" cy="28127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79065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8095"/>
            <a:ext cx="11397673" cy="6886095"/>
          </a:xfrm>
          <a:prstGeom prst="rect">
            <a:avLst/>
          </a:prstGeom>
        </p:spPr>
      </p:pic>
      <p:sp>
        <p:nvSpPr>
          <p:cNvPr id="3" name="Rectangle 2"/>
          <p:cNvSpPr/>
          <p:nvPr/>
        </p:nvSpPr>
        <p:spPr>
          <a:xfrm>
            <a:off x="93306" y="2202024"/>
            <a:ext cx="877078" cy="25192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65033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1351172" cy="6858000"/>
          </a:xfrm>
          <a:prstGeom prst="rect">
            <a:avLst/>
          </a:prstGeom>
        </p:spPr>
      </p:pic>
      <p:sp>
        <p:nvSpPr>
          <p:cNvPr id="5" name="Rectangle 4"/>
          <p:cNvSpPr/>
          <p:nvPr/>
        </p:nvSpPr>
        <p:spPr>
          <a:xfrm>
            <a:off x="2621902" y="1474237"/>
            <a:ext cx="634482" cy="53837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60489" y="2407139"/>
            <a:ext cx="1236865" cy="2110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88487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1513976" cy="6956361"/>
          </a:xfrm>
          <a:prstGeom prst="rect">
            <a:avLst/>
          </a:prstGeom>
        </p:spPr>
      </p:pic>
      <p:sp>
        <p:nvSpPr>
          <p:cNvPr id="5" name="Oval 4"/>
          <p:cNvSpPr/>
          <p:nvPr/>
        </p:nvSpPr>
        <p:spPr>
          <a:xfrm>
            <a:off x="9927771" y="877078"/>
            <a:ext cx="1586206" cy="597160"/>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670180" y="2080727"/>
            <a:ext cx="4394718" cy="1399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a:srcRect l="57876" t="32425" r="30799" b="53165"/>
          <a:stretch/>
        </p:blipFill>
        <p:spPr>
          <a:xfrm>
            <a:off x="6471137" y="1354477"/>
            <a:ext cx="1096997" cy="933013"/>
          </a:xfrm>
          <a:prstGeom prst="rect">
            <a:avLst/>
          </a:prstGeom>
        </p:spPr>
      </p:pic>
      <p:sp>
        <p:nvSpPr>
          <p:cNvPr id="3" name="Rectangle 2"/>
          <p:cNvSpPr/>
          <p:nvPr/>
        </p:nvSpPr>
        <p:spPr>
          <a:xfrm>
            <a:off x="6471138" y="1570891"/>
            <a:ext cx="1438031" cy="25009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11967" y="2080727"/>
            <a:ext cx="746449" cy="2067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29769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1364686" cy="6866165"/>
          </a:xfrm>
          <a:prstGeom prst="rect">
            <a:avLst/>
          </a:prstGeom>
        </p:spPr>
      </p:pic>
      <p:sp>
        <p:nvSpPr>
          <p:cNvPr id="4" name="Oval 3"/>
          <p:cNvSpPr/>
          <p:nvPr/>
        </p:nvSpPr>
        <p:spPr>
          <a:xfrm>
            <a:off x="2789853" y="830424"/>
            <a:ext cx="1063690" cy="3825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58620" y="2425959"/>
            <a:ext cx="699796" cy="21460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22058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1402008" cy="6888714"/>
          </a:xfrm>
          <a:prstGeom prst="rect">
            <a:avLst/>
          </a:prstGeom>
        </p:spPr>
      </p:pic>
      <p:sp>
        <p:nvSpPr>
          <p:cNvPr id="3" name="Oval 2"/>
          <p:cNvSpPr/>
          <p:nvPr/>
        </p:nvSpPr>
        <p:spPr>
          <a:xfrm>
            <a:off x="9159631" y="5728677"/>
            <a:ext cx="812800" cy="49236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flipH="1">
            <a:off x="6587412" y="6130212"/>
            <a:ext cx="597159"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73797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3977" y="0"/>
            <a:ext cx="12017829" cy="7260772"/>
          </a:xfrm>
          <a:prstGeom prst="rect">
            <a:avLst/>
          </a:prstGeom>
        </p:spPr>
      </p:pic>
      <p:sp>
        <p:nvSpPr>
          <p:cNvPr id="3" name="Oval 2"/>
          <p:cNvSpPr/>
          <p:nvPr/>
        </p:nvSpPr>
        <p:spPr>
          <a:xfrm>
            <a:off x="4012163" y="858416"/>
            <a:ext cx="793102" cy="41987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p:nvPr/>
        </p:nvCxnSpPr>
        <p:spPr>
          <a:xfrm flipH="1" flipV="1">
            <a:off x="7044612" y="5878286"/>
            <a:ext cx="625152" cy="1"/>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111967" y="2575249"/>
            <a:ext cx="681135" cy="18661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524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193FEA6-0774-3A7F-5B8B-E8B6EE2E6A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598475-6549-285E-F9A8-33A9965D68AC}"/>
              </a:ext>
            </a:extLst>
          </p:cNvPr>
          <p:cNvSpPr>
            <a:spLocks noGrp="1"/>
          </p:cNvSpPr>
          <p:nvPr>
            <p:ph type="title"/>
          </p:nvPr>
        </p:nvSpPr>
        <p:spPr>
          <a:xfrm>
            <a:off x="1026489" y="510522"/>
            <a:ext cx="3793478" cy="1645920"/>
          </a:xfrm>
        </p:spPr>
        <p:txBody>
          <a:bodyPr vert="horz" lIns="91440" tIns="45720" rIns="91440" bIns="45720" rtlCol="0" anchor="ctr">
            <a:normAutofit/>
          </a:bodyPr>
          <a:lstStyle/>
          <a:p>
            <a:pPr algn="ctr"/>
            <a:r>
              <a:rPr lang="en-US" dirty="0"/>
              <a:t>MCN Brownfields Project Management</a:t>
            </a:r>
          </a:p>
        </p:txBody>
      </p:sp>
      <p:pic>
        <p:nvPicPr>
          <p:cNvPr id="12" name="Content Placeholder 11" descr="A screenshot of a computer&#10;&#10;AI-generated content may be incorrect.">
            <a:extLst>
              <a:ext uri="{FF2B5EF4-FFF2-40B4-BE49-F238E27FC236}">
                <a16:creationId xmlns:a16="http://schemas.microsoft.com/office/drawing/2014/main" id="{9A5807E0-13D3-A6C2-5410-B389ACD55424}"/>
              </a:ext>
            </a:extLst>
          </p:cNvPr>
          <p:cNvPicPr>
            <a:picLocks noChangeAspect="1"/>
          </p:cNvPicPr>
          <p:nvPr/>
        </p:nvPicPr>
        <p:blipFill>
          <a:blip r:embed="rId2"/>
          <a:stretch>
            <a:fillRect/>
          </a:stretch>
        </p:blipFill>
        <p:spPr>
          <a:xfrm>
            <a:off x="1414327" y="2820895"/>
            <a:ext cx="9378551" cy="3193945"/>
          </a:xfrm>
          <a:prstGeom prst="rect">
            <a:avLst/>
          </a:prstGeom>
        </p:spPr>
      </p:pic>
      <p:sp>
        <p:nvSpPr>
          <p:cNvPr id="3" name="TextBox 2">
            <a:extLst>
              <a:ext uri="{FF2B5EF4-FFF2-40B4-BE49-F238E27FC236}">
                <a16:creationId xmlns:a16="http://schemas.microsoft.com/office/drawing/2014/main" id="{D7C19E55-56DF-BA69-E38B-94206482B815}"/>
              </a:ext>
            </a:extLst>
          </p:cNvPr>
          <p:cNvSpPr txBox="1"/>
          <p:nvPr/>
        </p:nvSpPr>
        <p:spPr>
          <a:xfrm>
            <a:off x="5550653" y="1333482"/>
            <a:ext cx="561485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i="1" dirty="0">
                <a:ea typeface="+mn-lt"/>
                <a:cs typeface="+mn-lt"/>
              </a:rPr>
              <a:t>Requires key data inputs for effective data and document management </a:t>
            </a:r>
            <a:endParaRPr lang="en-US" sz="1400" i="1" dirty="0"/>
          </a:p>
          <a:p>
            <a:pPr algn="l"/>
            <a:endParaRPr lang="en-US" dirty="0"/>
          </a:p>
        </p:txBody>
      </p:sp>
      <p:sp>
        <p:nvSpPr>
          <p:cNvPr id="4" name="Oval 3">
            <a:extLst>
              <a:ext uri="{FF2B5EF4-FFF2-40B4-BE49-F238E27FC236}">
                <a16:creationId xmlns:a16="http://schemas.microsoft.com/office/drawing/2014/main" id="{F443A2CD-6FDB-80C3-1D11-1C393D7D3869}"/>
              </a:ext>
            </a:extLst>
          </p:cNvPr>
          <p:cNvSpPr/>
          <p:nvPr/>
        </p:nvSpPr>
        <p:spPr>
          <a:xfrm>
            <a:off x="1589952" y="3669666"/>
            <a:ext cx="511056" cy="298116"/>
          </a:xfrm>
          <a:prstGeom prst="ellipse">
            <a:avLst/>
          </a:prstGeom>
          <a:solidFill>
            <a:srgbClr val="156082">
              <a:alpha val="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263B22D-2767-4290-8A4E-8107C033E26D}"/>
              </a:ext>
            </a:extLst>
          </p:cNvPr>
          <p:cNvSpPr txBox="1"/>
          <p:nvPr/>
        </p:nvSpPr>
        <p:spPr>
          <a:xfrm>
            <a:off x="554416" y="1955197"/>
            <a:ext cx="4615494" cy="369332"/>
          </a:xfrm>
          <a:prstGeom prst="rect">
            <a:avLst/>
          </a:prstGeom>
          <a:noFill/>
        </p:spPr>
        <p:txBody>
          <a:bodyPr wrap="none" rtlCol="0">
            <a:spAutoFit/>
          </a:bodyPr>
          <a:lstStyle/>
          <a:p>
            <a:r>
              <a:rPr lang="en-US" dirty="0"/>
              <a:t>Miranda Stiles, Database Analyst/Programmer</a:t>
            </a:r>
          </a:p>
        </p:txBody>
      </p:sp>
    </p:spTree>
    <p:extLst>
      <p:ext uri="{BB962C8B-B14F-4D97-AF65-F5344CB8AC3E}">
        <p14:creationId xmlns:p14="http://schemas.microsoft.com/office/powerpoint/2010/main" val="3370271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7481" r="27500" b="48268"/>
          <a:stretch/>
        </p:blipFill>
        <p:spPr>
          <a:xfrm>
            <a:off x="472751" y="625152"/>
            <a:ext cx="12866914" cy="4744731"/>
          </a:xfrm>
          <a:prstGeom prst="rect">
            <a:avLst/>
          </a:prstGeom>
        </p:spPr>
      </p:pic>
      <p:sp>
        <p:nvSpPr>
          <p:cNvPr id="3" name="Rectangle 2"/>
          <p:cNvSpPr/>
          <p:nvPr/>
        </p:nvSpPr>
        <p:spPr>
          <a:xfrm>
            <a:off x="4553339" y="2621902"/>
            <a:ext cx="1054359" cy="2761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275045" y="2127380"/>
            <a:ext cx="307910" cy="354563"/>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3"/>
          <a:srcRect l="86551" t="14707"/>
          <a:stretch/>
        </p:blipFill>
        <p:spPr>
          <a:xfrm>
            <a:off x="9056646" y="1393778"/>
            <a:ext cx="2459494" cy="9424020"/>
          </a:xfrm>
          <a:prstGeom prst="rect">
            <a:avLst/>
          </a:prstGeom>
        </p:spPr>
      </p:pic>
      <p:sp>
        <p:nvSpPr>
          <p:cNvPr id="5" name="Rectangle 4"/>
          <p:cNvSpPr/>
          <p:nvPr/>
        </p:nvSpPr>
        <p:spPr>
          <a:xfrm>
            <a:off x="9125339" y="1558212"/>
            <a:ext cx="2099388" cy="106369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59837" y="3601616"/>
            <a:ext cx="1567543" cy="31724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56318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1351172" cy="6858000"/>
          </a:xfrm>
          <a:prstGeom prst="rect">
            <a:avLst/>
          </a:prstGeom>
        </p:spPr>
      </p:pic>
      <p:sp>
        <p:nvSpPr>
          <p:cNvPr id="3" name="Rectangle 2"/>
          <p:cNvSpPr/>
          <p:nvPr/>
        </p:nvSpPr>
        <p:spPr>
          <a:xfrm>
            <a:off x="4189444" y="2211355"/>
            <a:ext cx="606490" cy="27991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31285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1357113" cy="6861589"/>
          </a:xfrm>
          <a:prstGeom prst="rect">
            <a:avLst/>
          </a:prstGeom>
        </p:spPr>
      </p:pic>
      <p:sp>
        <p:nvSpPr>
          <p:cNvPr id="3" name="Rectangle 2"/>
          <p:cNvSpPr/>
          <p:nvPr/>
        </p:nvSpPr>
        <p:spPr>
          <a:xfrm>
            <a:off x="158620" y="2593910"/>
            <a:ext cx="578498" cy="21460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9996196" y="4012162"/>
            <a:ext cx="1284514" cy="2892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390261" y="4767943"/>
            <a:ext cx="8248261" cy="10730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19501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1351173" cy="6858000"/>
          </a:xfrm>
          <a:prstGeom prst="rect">
            <a:avLst/>
          </a:prstGeom>
        </p:spPr>
      </p:pic>
      <p:sp>
        <p:nvSpPr>
          <p:cNvPr id="3" name="Rectangle 2"/>
          <p:cNvSpPr/>
          <p:nvPr/>
        </p:nvSpPr>
        <p:spPr>
          <a:xfrm>
            <a:off x="85969" y="2618154"/>
            <a:ext cx="797169" cy="19538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57107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1383617" cy="6877602"/>
          </a:xfrm>
          <a:prstGeom prst="rect">
            <a:avLst/>
          </a:prstGeom>
        </p:spPr>
      </p:pic>
      <p:sp>
        <p:nvSpPr>
          <p:cNvPr id="3" name="Rectangle 2"/>
          <p:cNvSpPr/>
          <p:nvPr/>
        </p:nvSpPr>
        <p:spPr>
          <a:xfrm>
            <a:off x="132862" y="2594708"/>
            <a:ext cx="633046" cy="21883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11891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1383617" cy="6877602"/>
          </a:xfrm>
          <a:prstGeom prst="rect">
            <a:avLst/>
          </a:prstGeom>
        </p:spPr>
      </p:pic>
      <p:sp>
        <p:nvSpPr>
          <p:cNvPr id="3" name="Rectangle 2"/>
          <p:cNvSpPr/>
          <p:nvPr/>
        </p:nvSpPr>
        <p:spPr>
          <a:xfrm>
            <a:off x="93306" y="2603241"/>
            <a:ext cx="709127" cy="22393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77629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1385176" cy="6878544"/>
          </a:xfrm>
          <a:prstGeom prst="rect">
            <a:avLst/>
          </a:prstGeom>
        </p:spPr>
      </p:pic>
      <p:sp>
        <p:nvSpPr>
          <p:cNvPr id="3" name="Rectangle 2"/>
          <p:cNvSpPr/>
          <p:nvPr/>
        </p:nvSpPr>
        <p:spPr>
          <a:xfrm>
            <a:off x="149290" y="2612571"/>
            <a:ext cx="485192" cy="19594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54103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11367247" cy="6867712"/>
          </a:xfrm>
          <a:prstGeom prst="rect">
            <a:avLst/>
          </a:prstGeom>
        </p:spPr>
      </p:pic>
      <p:sp>
        <p:nvSpPr>
          <p:cNvPr id="3" name="Rectangle 2"/>
          <p:cNvSpPr/>
          <p:nvPr/>
        </p:nvSpPr>
        <p:spPr>
          <a:xfrm>
            <a:off x="177282" y="2584580"/>
            <a:ext cx="559836" cy="21460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23337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1357113" cy="6861589"/>
          </a:xfrm>
          <a:prstGeom prst="rect">
            <a:avLst/>
          </a:prstGeom>
        </p:spPr>
      </p:pic>
      <p:sp>
        <p:nvSpPr>
          <p:cNvPr id="4" name="Rectangle 3"/>
          <p:cNvSpPr/>
          <p:nvPr/>
        </p:nvSpPr>
        <p:spPr>
          <a:xfrm>
            <a:off x="1362269" y="4385388"/>
            <a:ext cx="9927772" cy="15022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3976" y="2621902"/>
            <a:ext cx="793102" cy="19594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362269" y="3969572"/>
            <a:ext cx="875322" cy="4158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51549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1383617" cy="6877602"/>
          </a:xfrm>
          <a:prstGeom prst="rect">
            <a:avLst/>
          </a:prstGeom>
        </p:spPr>
      </p:pic>
    </p:spTree>
    <p:extLst>
      <p:ext uri="{BB962C8B-B14F-4D97-AF65-F5344CB8AC3E}">
        <p14:creationId xmlns:p14="http://schemas.microsoft.com/office/powerpoint/2010/main" val="3352569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30994-571C-40D5-9214-C0A3150D5D38}"/>
              </a:ext>
            </a:extLst>
          </p:cNvPr>
          <p:cNvSpPr>
            <a:spLocks noGrp="1"/>
          </p:cNvSpPr>
          <p:nvPr>
            <p:ph type="title"/>
          </p:nvPr>
        </p:nvSpPr>
        <p:spPr/>
        <p:txBody>
          <a:bodyPr/>
          <a:lstStyle/>
          <a:p>
            <a:endParaRPr lang="en-US" dirty="0"/>
          </a:p>
        </p:txBody>
      </p:sp>
      <p:pic>
        <p:nvPicPr>
          <p:cNvPr id="7" name="Content Placeholder 6">
            <a:extLst>
              <a:ext uri="{FF2B5EF4-FFF2-40B4-BE49-F238E27FC236}">
                <a16:creationId xmlns:a16="http://schemas.microsoft.com/office/drawing/2014/main" id="{8EDC8B09-9EE3-49A1-AD00-AB878431269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6962"/>
            <a:ext cx="3873500" cy="6887085"/>
          </a:xfrm>
        </p:spPr>
      </p:pic>
      <p:pic>
        <p:nvPicPr>
          <p:cNvPr id="9" name="Picture 8">
            <a:extLst>
              <a:ext uri="{FF2B5EF4-FFF2-40B4-BE49-F238E27FC236}">
                <a16:creationId xmlns:a16="http://schemas.microsoft.com/office/drawing/2014/main" id="{0AC686D3-FA0F-429E-B769-F06AEA0B538E}"/>
              </a:ext>
            </a:extLst>
          </p:cNvPr>
          <p:cNvPicPr>
            <a:picLocks noChangeAspect="1"/>
          </p:cNvPicPr>
          <p:nvPr/>
        </p:nvPicPr>
        <p:blipFill rotWithShape="1">
          <a:blip r:embed="rId3">
            <a:extLst>
              <a:ext uri="{28A0092B-C50C-407E-A947-70E740481C1C}">
                <a14:useLocalDpi xmlns:a14="http://schemas.microsoft.com/office/drawing/2010/main" val="0"/>
              </a:ext>
            </a:extLst>
          </a:blip>
          <a:srcRect l="8048" t="8361" r="43025" b="7778"/>
          <a:stretch/>
        </p:blipFill>
        <p:spPr>
          <a:xfrm>
            <a:off x="5121879" y="0"/>
            <a:ext cx="6958970" cy="9222293"/>
          </a:xfrm>
          <a:prstGeom prst="rect">
            <a:avLst/>
          </a:prstGeom>
        </p:spPr>
      </p:pic>
      <p:sp>
        <p:nvSpPr>
          <p:cNvPr id="10" name="TextBox 9">
            <a:extLst>
              <a:ext uri="{FF2B5EF4-FFF2-40B4-BE49-F238E27FC236}">
                <a16:creationId xmlns:a16="http://schemas.microsoft.com/office/drawing/2014/main" id="{31E7A03F-FCC9-43BC-9BE5-6A3904745047}"/>
              </a:ext>
            </a:extLst>
          </p:cNvPr>
          <p:cNvSpPr txBox="1"/>
          <p:nvPr/>
        </p:nvSpPr>
        <p:spPr>
          <a:xfrm>
            <a:off x="2023611" y="6017567"/>
            <a:ext cx="2706382" cy="461665"/>
          </a:xfrm>
          <a:prstGeom prst="rect">
            <a:avLst/>
          </a:prstGeom>
          <a:noFill/>
        </p:spPr>
        <p:txBody>
          <a:bodyPr wrap="none" rtlCol="0">
            <a:spAutoFit/>
          </a:bodyPr>
          <a:lstStyle/>
          <a:p>
            <a:r>
              <a:rPr lang="en-US" sz="2400" b="1" i="1" dirty="0"/>
              <a:t>Example Workflows</a:t>
            </a:r>
          </a:p>
        </p:txBody>
      </p:sp>
    </p:spTree>
    <p:extLst>
      <p:ext uri="{BB962C8B-B14F-4D97-AF65-F5344CB8AC3E}">
        <p14:creationId xmlns:p14="http://schemas.microsoft.com/office/powerpoint/2010/main" val="38270025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0575"/>
          <a:stretch/>
        </p:blipFill>
        <p:spPr>
          <a:xfrm>
            <a:off x="0" y="0"/>
            <a:ext cx="11473048" cy="6858000"/>
          </a:xfrm>
          <a:prstGeom prst="rect">
            <a:avLst/>
          </a:prstGeom>
        </p:spPr>
      </p:pic>
    </p:spTree>
    <p:extLst>
      <p:ext uri="{BB962C8B-B14F-4D97-AF65-F5344CB8AC3E}">
        <p14:creationId xmlns:p14="http://schemas.microsoft.com/office/powerpoint/2010/main" val="32075887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11421035" cy="6900208"/>
          </a:xfrm>
          <a:prstGeom prst="rect">
            <a:avLst/>
          </a:prstGeom>
        </p:spPr>
      </p:pic>
      <p:sp>
        <p:nvSpPr>
          <p:cNvPr id="3" name="Rectangle 2"/>
          <p:cNvSpPr/>
          <p:nvPr/>
        </p:nvSpPr>
        <p:spPr>
          <a:xfrm>
            <a:off x="2493818" y="1667436"/>
            <a:ext cx="604384" cy="2461220"/>
          </a:xfrm>
          <a:prstGeom prst="rect">
            <a:avLst/>
          </a:prstGeom>
          <a:pattFill prst="pct60">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39959" y="2957804"/>
            <a:ext cx="793102" cy="24259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72609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CDD58-199A-65DF-317B-BF58A3073AC3}"/>
              </a:ext>
            </a:extLst>
          </p:cNvPr>
          <p:cNvSpPr>
            <a:spLocks noGrp="1"/>
          </p:cNvSpPr>
          <p:nvPr>
            <p:ph type="title"/>
          </p:nvPr>
        </p:nvSpPr>
        <p:spPr>
          <a:xfrm>
            <a:off x="1046746" y="586822"/>
            <a:ext cx="3560252" cy="1645920"/>
          </a:xfrm>
        </p:spPr>
        <p:txBody>
          <a:bodyPr vert="horz" lIns="91440" tIns="45720" rIns="91440" bIns="45720" rtlCol="0" anchor="ctr">
            <a:normAutofit/>
          </a:bodyPr>
          <a:lstStyle/>
          <a:p>
            <a:pPr algn="ctr"/>
            <a:r>
              <a:rPr lang="en-US" kern="1200">
                <a:solidFill>
                  <a:schemeClr val="tx1"/>
                </a:solidFill>
                <a:latin typeface="+mj-lt"/>
                <a:ea typeface="+mj-ea"/>
                <a:cs typeface="+mj-cs"/>
              </a:rPr>
              <a:t>Brownfields Cleanup Workflow Description</a:t>
            </a:r>
            <a:endParaRPr lang="en-US">
              <a:ea typeface="+mj-ea"/>
              <a:cs typeface="+mj-cs"/>
            </a:endParaRPr>
          </a:p>
        </p:txBody>
      </p:sp>
      <p:pic>
        <p:nvPicPr>
          <p:cNvPr id="12" name="Content Placeholder 11" descr="A screenshot of a computer&#10;&#10;AI-generated content may be incorrect.">
            <a:extLst>
              <a:ext uri="{FF2B5EF4-FFF2-40B4-BE49-F238E27FC236}">
                <a16:creationId xmlns:a16="http://schemas.microsoft.com/office/drawing/2014/main" id="{7323CAB6-BA63-B934-365B-5BBF9C4C02C7}"/>
              </a:ext>
            </a:extLst>
          </p:cNvPr>
          <p:cNvPicPr>
            <a:picLocks noChangeAspect="1"/>
          </p:cNvPicPr>
          <p:nvPr/>
        </p:nvPicPr>
        <p:blipFill>
          <a:blip r:embed="rId2"/>
          <a:stretch>
            <a:fillRect/>
          </a:stretch>
        </p:blipFill>
        <p:spPr>
          <a:xfrm>
            <a:off x="475987" y="2820895"/>
            <a:ext cx="11255232" cy="3193945"/>
          </a:xfrm>
          <a:prstGeom prst="rect">
            <a:avLst/>
          </a:prstGeom>
        </p:spPr>
      </p:pic>
      <p:sp>
        <p:nvSpPr>
          <p:cNvPr id="3" name="TextBox 2">
            <a:extLst>
              <a:ext uri="{FF2B5EF4-FFF2-40B4-BE49-F238E27FC236}">
                <a16:creationId xmlns:a16="http://schemas.microsoft.com/office/drawing/2014/main" id="{84A95482-0CA1-8A7D-28D7-A31213B516E1}"/>
              </a:ext>
            </a:extLst>
          </p:cNvPr>
          <p:cNvSpPr txBox="1"/>
          <p:nvPr/>
        </p:nvSpPr>
        <p:spPr>
          <a:xfrm>
            <a:off x="5550653" y="1333482"/>
            <a:ext cx="561485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i="1">
                <a:ea typeface="+mn-lt"/>
                <a:cs typeface="+mn-lt"/>
              </a:rPr>
              <a:t>Requires key data inputs for effective data and document management </a:t>
            </a:r>
            <a:endParaRPr lang="en-US" sz="1400" i="1"/>
          </a:p>
          <a:p>
            <a:pPr algn="l"/>
            <a:endParaRPr lang="en-US" dirty="0"/>
          </a:p>
        </p:txBody>
      </p:sp>
    </p:spTree>
    <p:extLst>
      <p:ext uri="{BB962C8B-B14F-4D97-AF65-F5344CB8AC3E}">
        <p14:creationId xmlns:p14="http://schemas.microsoft.com/office/powerpoint/2010/main" val="14338799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8F6D6-68A4-B81F-DB4E-3E1ABDE300B7}"/>
              </a:ext>
            </a:extLst>
          </p:cNvPr>
          <p:cNvSpPr>
            <a:spLocks noGrp="1"/>
          </p:cNvSpPr>
          <p:nvPr>
            <p:ph type="title"/>
          </p:nvPr>
        </p:nvSpPr>
        <p:spPr>
          <a:xfrm>
            <a:off x="371094" y="1161288"/>
            <a:ext cx="3438144" cy="1239012"/>
          </a:xfrm>
        </p:spPr>
        <p:txBody>
          <a:bodyPr anchor="ctr">
            <a:normAutofit fontScale="90000"/>
          </a:bodyPr>
          <a:lstStyle/>
          <a:p>
            <a:pPr algn="ctr"/>
            <a:r>
              <a:rPr lang="en-US" sz="2800"/>
              <a:t>Brownfields Workflow Step Description</a:t>
            </a:r>
            <a:endParaRPr lang="en-US"/>
          </a:p>
        </p:txBody>
      </p:sp>
      <p:sp>
        <p:nvSpPr>
          <p:cNvPr id="8" name="Content Placeholder 7">
            <a:extLst>
              <a:ext uri="{FF2B5EF4-FFF2-40B4-BE49-F238E27FC236}">
                <a16:creationId xmlns:a16="http://schemas.microsoft.com/office/drawing/2014/main" id="{52844ABD-BFE1-F504-C778-48609B0A9F36}"/>
              </a:ext>
            </a:extLst>
          </p:cNvPr>
          <p:cNvSpPr>
            <a:spLocks noGrp="1"/>
          </p:cNvSpPr>
          <p:nvPr>
            <p:ph idx="1"/>
          </p:nvPr>
        </p:nvSpPr>
        <p:spPr>
          <a:xfrm>
            <a:off x="384009" y="3109817"/>
            <a:ext cx="3408771" cy="1640208"/>
          </a:xfrm>
        </p:spPr>
        <p:txBody>
          <a:bodyPr anchor="t">
            <a:normAutofit lnSpcReduction="10000"/>
          </a:bodyPr>
          <a:lstStyle/>
          <a:p>
            <a:r>
              <a:rPr lang="en-US" sz="1700">
                <a:ea typeface="+mn-lt"/>
                <a:cs typeface="+mn-lt"/>
              </a:rPr>
              <a:t>Capture required data specific to this workflow step </a:t>
            </a:r>
            <a:endParaRPr lang="en-US" sz="1700"/>
          </a:p>
          <a:p>
            <a:endParaRPr lang="en-US" sz="1700"/>
          </a:p>
          <a:p>
            <a:r>
              <a:rPr lang="en-US" sz="1700">
                <a:ea typeface="+mn-lt"/>
                <a:cs typeface="+mn-lt"/>
              </a:rPr>
              <a:t>Maintains consistency and accuracy across all steps </a:t>
            </a:r>
            <a:endParaRPr lang="en-US" sz="1700" dirty="0"/>
          </a:p>
        </p:txBody>
      </p:sp>
      <p:pic>
        <p:nvPicPr>
          <p:cNvPr id="4" name="Content Placeholder 3" descr="A screenshot of a computer&#10;&#10;AI-generated content may be incorrect.">
            <a:extLst>
              <a:ext uri="{FF2B5EF4-FFF2-40B4-BE49-F238E27FC236}">
                <a16:creationId xmlns:a16="http://schemas.microsoft.com/office/drawing/2014/main" id="{AFAA8751-4959-25C7-67EA-D6E6468C3DCD}"/>
              </a:ext>
            </a:extLst>
          </p:cNvPr>
          <p:cNvPicPr>
            <a:picLocks noChangeAspect="1"/>
          </p:cNvPicPr>
          <p:nvPr/>
        </p:nvPicPr>
        <p:blipFill>
          <a:blip r:embed="rId2"/>
          <a:stretch>
            <a:fillRect/>
          </a:stretch>
        </p:blipFill>
        <p:spPr>
          <a:xfrm>
            <a:off x="4901184" y="892191"/>
            <a:ext cx="6922008" cy="5174201"/>
          </a:xfrm>
          <a:prstGeom prst="rect">
            <a:avLst/>
          </a:prstGeom>
        </p:spPr>
      </p:pic>
    </p:spTree>
    <p:extLst>
      <p:ext uri="{BB962C8B-B14F-4D97-AF65-F5344CB8AC3E}">
        <p14:creationId xmlns:p14="http://schemas.microsoft.com/office/powerpoint/2010/main" val="7912406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DD2BE-CE1D-63D9-1414-F7E66430B209}"/>
              </a:ext>
            </a:extLst>
          </p:cNvPr>
          <p:cNvSpPr>
            <a:spLocks noGrp="1"/>
          </p:cNvSpPr>
          <p:nvPr>
            <p:ph type="title"/>
          </p:nvPr>
        </p:nvSpPr>
        <p:spPr>
          <a:xfrm>
            <a:off x="926204" y="586822"/>
            <a:ext cx="3667879" cy="1645920"/>
          </a:xfrm>
        </p:spPr>
        <p:txBody>
          <a:bodyPr>
            <a:normAutofit/>
          </a:bodyPr>
          <a:lstStyle/>
          <a:p>
            <a:pPr algn="ctr"/>
            <a:r>
              <a:rPr lang="en-US" sz="3200"/>
              <a:t>Brownfields Cleanup</a:t>
            </a:r>
            <a:r>
              <a:rPr lang="en-US" sz="3200" dirty="0"/>
              <a:t> Workflow Steps</a:t>
            </a:r>
            <a:endParaRPr lang="en-US" dirty="0"/>
          </a:p>
        </p:txBody>
      </p:sp>
      <p:sp>
        <p:nvSpPr>
          <p:cNvPr id="9" name="Content Placeholder 8">
            <a:extLst>
              <a:ext uri="{FF2B5EF4-FFF2-40B4-BE49-F238E27FC236}">
                <a16:creationId xmlns:a16="http://schemas.microsoft.com/office/drawing/2014/main" id="{45905695-D56B-C21C-F423-417AF41DCF70}"/>
              </a:ext>
            </a:extLst>
          </p:cNvPr>
          <p:cNvSpPr>
            <a:spLocks noGrp="1"/>
          </p:cNvSpPr>
          <p:nvPr>
            <p:ph idx="1"/>
          </p:nvPr>
        </p:nvSpPr>
        <p:spPr>
          <a:xfrm>
            <a:off x="5351164" y="586822"/>
            <a:ext cx="6002636" cy="1645920"/>
          </a:xfrm>
        </p:spPr>
        <p:txBody>
          <a:bodyPr anchor="ctr">
            <a:normAutofit/>
          </a:bodyPr>
          <a:lstStyle/>
          <a:p>
            <a:r>
              <a:rPr lang="en-US" sz="1800"/>
              <a:t>Centralize documents, data, and communication</a:t>
            </a:r>
          </a:p>
          <a:p>
            <a:r>
              <a:rPr lang="en-US" sz="1800"/>
              <a:t>Integrate with existing tools and systems</a:t>
            </a:r>
          </a:p>
          <a:p>
            <a:r>
              <a:rPr lang="en-US" sz="1800"/>
              <a:t>Maintain a clear audit trail for transparency</a:t>
            </a:r>
          </a:p>
        </p:txBody>
      </p:sp>
      <p:pic>
        <p:nvPicPr>
          <p:cNvPr id="5" name="Content Placeholder 4" descr="A screenshot of a computer&#10;&#10;AI-generated content may be incorrect.">
            <a:extLst>
              <a:ext uri="{FF2B5EF4-FFF2-40B4-BE49-F238E27FC236}">
                <a16:creationId xmlns:a16="http://schemas.microsoft.com/office/drawing/2014/main" id="{0D93EB72-90F8-7FA3-935B-A91BBF10754A}"/>
              </a:ext>
            </a:extLst>
          </p:cNvPr>
          <p:cNvPicPr>
            <a:picLocks noChangeAspect="1"/>
          </p:cNvPicPr>
          <p:nvPr/>
        </p:nvPicPr>
        <p:blipFill>
          <a:blip r:embed="rId2"/>
          <a:stretch>
            <a:fillRect/>
          </a:stretch>
        </p:blipFill>
        <p:spPr>
          <a:xfrm>
            <a:off x="1386992" y="2558210"/>
            <a:ext cx="9501524" cy="4035825"/>
          </a:xfrm>
          <a:prstGeom prst="rect">
            <a:avLst/>
          </a:prstGeom>
        </p:spPr>
      </p:pic>
      <p:sp>
        <p:nvSpPr>
          <p:cNvPr id="4" name="Oval 3">
            <a:extLst>
              <a:ext uri="{FF2B5EF4-FFF2-40B4-BE49-F238E27FC236}">
                <a16:creationId xmlns:a16="http://schemas.microsoft.com/office/drawing/2014/main" id="{97A6B0ED-B869-3DAB-06C4-84B647C9D9D1}"/>
              </a:ext>
            </a:extLst>
          </p:cNvPr>
          <p:cNvSpPr/>
          <p:nvPr/>
        </p:nvSpPr>
        <p:spPr>
          <a:xfrm>
            <a:off x="9091090" y="2574631"/>
            <a:ext cx="668155" cy="649868"/>
          </a:xfrm>
          <a:prstGeom prst="ellipse">
            <a:avLst/>
          </a:prstGeom>
          <a:solidFill>
            <a:srgbClr val="000000">
              <a:alpha val="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76913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A558F-4BC8-47EA-BCCA-110011F20A1C}"/>
              </a:ext>
            </a:extLst>
          </p:cNvPr>
          <p:cNvSpPr>
            <a:spLocks noGrp="1"/>
          </p:cNvSpPr>
          <p:nvPr>
            <p:ph type="title"/>
          </p:nvPr>
        </p:nvSpPr>
        <p:spPr>
          <a:xfrm>
            <a:off x="1451578" y="308320"/>
            <a:ext cx="9603275" cy="1049235"/>
          </a:xfrm>
        </p:spPr>
        <p:txBody>
          <a:bodyPr/>
          <a:lstStyle/>
          <a:p>
            <a:r>
              <a:rPr lang="en-US" dirty="0"/>
              <a:t>Project Request Notification/Steps</a:t>
            </a:r>
          </a:p>
        </p:txBody>
      </p:sp>
      <p:sp>
        <p:nvSpPr>
          <p:cNvPr id="3" name="Content Placeholder 2">
            <a:extLst>
              <a:ext uri="{FF2B5EF4-FFF2-40B4-BE49-F238E27FC236}">
                <a16:creationId xmlns:a16="http://schemas.microsoft.com/office/drawing/2014/main" id="{00C51B65-8EF0-45E9-92DF-6408E849E48E}"/>
              </a:ext>
            </a:extLst>
          </p:cNvPr>
          <p:cNvSpPr>
            <a:spLocks noGrp="1"/>
          </p:cNvSpPr>
          <p:nvPr>
            <p:ph idx="1"/>
          </p:nvPr>
        </p:nvSpPr>
        <p:spPr/>
        <p:txBody>
          <a:bodyPr/>
          <a:lstStyle/>
          <a:p>
            <a:r>
              <a:rPr lang="en-US" dirty="0"/>
              <a:t>Receive email from </a:t>
            </a:r>
            <a:r>
              <a:rPr lang="en-US" dirty="0">
                <a:hlinkClick r:id="rId2"/>
              </a:rPr>
              <a:t>mcnproject@muscogeenation.com</a:t>
            </a:r>
            <a:r>
              <a:rPr lang="en-US" dirty="0"/>
              <a:t> once form is submitted</a:t>
            </a:r>
          </a:p>
          <a:p>
            <a:pPr lvl="1"/>
            <a:r>
              <a:rPr lang="en-US" dirty="0"/>
              <a:t>Project Request Made in subject line</a:t>
            </a:r>
          </a:p>
          <a:p>
            <a:pPr lvl="1"/>
            <a:r>
              <a:rPr lang="en-US" dirty="0"/>
              <a:t>Email registered</a:t>
            </a:r>
          </a:p>
          <a:p>
            <a:pPr lvl="1"/>
            <a:r>
              <a:rPr lang="en-US" dirty="0"/>
              <a:t>Project Name</a:t>
            </a:r>
          </a:p>
        </p:txBody>
      </p:sp>
      <p:pic>
        <p:nvPicPr>
          <p:cNvPr id="5" name="Picture 4">
            <a:extLst>
              <a:ext uri="{FF2B5EF4-FFF2-40B4-BE49-F238E27FC236}">
                <a16:creationId xmlns:a16="http://schemas.microsoft.com/office/drawing/2014/main" id="{24FF4DEE-9469-4E94-BC82-13384D791F7F}"/>
              </a:ext>
            </a:extLst>
          </p:cNvPr>
          <p:cNvPicPr>
            <a:picLocks noChangeAspect="1"/>
          </p:cNvPicPr>
          <p:nvPr/>
        </p:nvPicPr>
        <p:blipFill rotWithShape="1">
          <a:blip r:embed="rId3"/>
          <a:srcRect l="47221" t="16667" b="50000"/>
          <a:stretch/>
        </p:blipFill>
        <p:spPr>
          <a:xfrm>
            <a:off x="3855013" y="3200400"/>
            <a:ext cx="8051745" cy="3265714"/>
          </a:xfrm>
          <a:prstGeom prst="rect">
            <a:avLst/>
          </a:prstGeom>
        </p:spPr>
      </p:pic>
    </p:spTree>
    <p:extLst>
      <p:ext uri="{BB962C8B-B14F-4D97-AF65-F5344CB8AC3E}">
        <p14:creationId xmlns:p14="http://schemas.microsoft.com/office/powerpoint/2010/main" val="456864974"/>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4196DC1E8CC35438D03E26F86101FD9" ma:contentTypeVersion="19" ma:contentTypeDescription="Create a new document." ma:contentTypeScope="" ma:versionID="aba094f00d8a4afcc31433ce96d2fc17">
  <xsd:schema xmlns:xsd="http://www.w3.org/2001/XMLSchema" xmlns:xs="http://www.w3.org/2001/XMLSchema" xmlns:p="http://schemas.microsoft.com/office/2006/metadata/properties" xmlns:ns2="70cb6a4b-2f16-47dd-bbdf-5c5c82bcacc6" xmlns:ns3="3a257536-574a-4220-8e97-c5e1f8360ebd" targetNamespace="http://schemas.microsoft.com/office/2006/metadata/properties" ma:root="true" ma:fieldsID="3a838055d6fc98f733536f191ea6edd8" ns2:_="" ns3:_="">
    <xsd:import namespace="70cb6a4b-2f16-47dd-bbdf-5c5c82bcacc6"/>
    <xsd:import namespace="3a257536-574a-4220-8e97-c5e1f8360eb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MediaServiceOCR"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cb6a4b-2f16-47dd-bbdf-5c5c82bcac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8ed7cba-b263-44e1-aaea-116db9091a5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a257536-574a-4220-8e97-c5e1f8360ebd"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9f701c7-acfa-4d75-a67f-ba1f21f5bcfa}" ma:internalName="TaxCatchAll" ma:showField="CatchAllData" ma:web="3a257536-574a-4220-8e97-c5e1f8360eb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0cb6a4b-2f16-47dd-bbdf-5c5c82bcacc6">
      <Terms xmlns="http://schemas.microsoft.com/office/infopath/2007/PartnerControls"/>
    </lcf76f155ced4ddcb4097134ff3c332f>
    <TaxCatchAll xmlns="3a257536-574a-4220-8e97-c5e1f8360ebd" xsi:nil="true"/>
  </documentManagement>
</p:properties>
</file>

<file path=customXml/itemProps1.xml><?xml version="1.0" encoding="utf-8"?>
<ds:datastoreItem xmlns:ds="http://schemas.openxmlformats.org/officeDocument/2006/customXml" ds:itemID="{54A76ABB-4442-4181-912D-77A3EF6F69C4}"/>
</file>

<file path=customXml/itemProps2.xml><?xml version="1.0" encoding="utf-8"?>
<ds:datastoreItem xmlns:ds="http://schemas.openxmlformats.org/officeDocument/2006/customXml" ds:itemID="{FB3252EB-55A3-4B45-8CE4-CD41994663D7}"/>
</file>

<file path=customXml/itemProps3.xml><?xml version="1.0" encoding="utf-8"?>
<ds:datastoreItem xmlns:ds="http://schemas.openxmlformats.org/officeDocument/2006/customXml" ds:itemID="{20C2A304-9EC4-438B-A077-556DCD6E8841}"/>
</file>

<file path=docProps/app.xml><?xml version="1.0" encoding="utf-8"?>
<Properties xmlns="http://schemas.openxmlformats.org/officeDocument/2006/extended-properties" xmlns:vt="http://schemas.openxmlformats.org/officeDocument/2006/docPropsVTypes">
  <Template>Facet</Template>
  <TotalTime>353</TotalTime>
  <Words>916</Words>
  <Application>Microsoft Office PowerPoint</Application>
  <PresentationFormat>Widescreen</PresentationFormat>
  <Paragraphs>116</Paragraphs>
  <Slides>51</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51</vt:i4>
      </vt:variant>
    </vt:vector>
  </HeadingPairs>
  <TitlesOfParts>
    <vt:vector size="59" baseType="lpstr">
      <vt:lpstr>Arial</vt:lpstr>
      <vt:lpstr>Calibri</vt:lpstr>
      <vt:lpstr>Google Sans</vt:lpstr>
      <vt:lpstr>Times New Roman</vt:lpstr>
      <vt:lpstr>Trebuchet MS</vt:lpstr>
      <vt:lpstr>Wingdings</vt:lpstr>
      <vt:lpstr>Wingdings 3</vt:lpstr>
      <vt:lpstr>Facet</vt:lpstr>
      <vt:lpstr>Muscogee (Creek) Nation Brownfields Data Management</vt:lpstr>
      <vt:lpstr>Tribal Data Management</vt:lpstr>
      <vt:lpstr>PROJECT AND RECORDS MANAGEMENT (RecMan) </vt:lpstr>
      <vt:lpstr>MCN Brownfields Project Management</vt:lpstr>
      <vt:lpstr>PowerPoint Presentation</vt:lpstr>
      <vt:lpstr>Brownfields Cleanup Workflow Description</vt:lpstr>
      <vt:lpstr>Brownfields Workflow Step Description</vt:lpstr>
      <vt:lpstr>Brownfields Cleanup Workflow Steps</vt:lpstr>
      <vt:lpstr>Project Request Notification/Steps</vt:lpstr>
      <vt:lpstr>Allowed Documents Per Workflow Step</vt:lpstr>
      <vt:lpstr>Document Management System:  Logical Docs</vt:lpstr>
      <vt:lpstr>How Do Users Initiate the Workflow?</vt:lpstr>
      <vt:lpstr>Facility Details</vt:lpstr>
      <vt:lpstr>Managing User Tasks</vt:lpstr>
      <vt:lpstr>Document Attributes</vt:lpstr>
      <vt:lpstr>Managing User Tasks</vt:lpstr>
      <vt:lpstr>Backend Management</vt:lpstr>
      <vt:lpstr>Document Search Function</vt:lpstr>
      <vt:lpstr>Case Study #2 Visual Data Analysis</vt:lpstr>
      <vt:lpstr>Phase 2 Report:  COUNTRY CLUB SITE </vt:lpstr>
      <vt:lpstr>PowerPoint Presentation</vt:lpstr>
      <vt:lpstr>ArcGIS Indoors for Brownfields</vt:lpstr>
      <vt:lpstr>AutoCAD Floorplan to Esri mapping software</vt:lpstr>
      <vt:lpstr>ArcGIS Indoors extension in ArcGIS Pro        </vt:lpstr>
      <vt:lpstr>web application through Enterprise Portal</vt:lpstr>
      <vt:lpstr>PowerPoint Presentation</vt:lpstr>
      <vt:lpstr>Case Study #3 All-In-One Field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MCN Brownfields Project Management</dc:title>
  <dc:creator>Frank Harjo</dc:creator>
  <cp:lastModifiedBy>Karen Dye</cp:lastModifiedBy>
  <cp:revision>549</cp:revision>
  <dcterms:created xsi:type="dcterms:W3CDTF">2026-05-04T15:24:02Z</dcterms:created>
  <dcterms:modified xsi:type="dcterms:W3CDTF">2026-05-05T20:04:20Z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0x010100C4196DC1E8CC35438D03E26F86101FD9</vt:lpwstr>
  </property>
  <property fmtid="{D5CDD505-2E9C-101B-9397-08002B2CF9AE}" pid="3" name="Order">
    <vt:lpwstr>231100.000000000</vt:lpwstr>
  </property>
  <property fmtid="{D5CDD505-2E9C-101B-9397-08002B2CF9AE}" pid="4" name="xd_ProgID">
    <vt:lpwstr/>
  </property>
  <property fmtid="{D5CDD505-2E9C-101B-9397-08002B2CF9AE}" pid="5" name="MediaServiceImageTags">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