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867" r:id="rId2"/>
    <p:sldId id="847" r:id="rId3"/>
    <p:sldId id="856" r:id="rId4"/>
    <p:sldId id="857" r:id="rId5"/>
    <p:sldId id="858" r:id="rId6"/>
    <p:sldId id="859" r:id="rId7"/>
    <p:sldId id="866" r:id="rId8"/>
    <p:sldId id="850" r:id="rId9"/>
    <p:sldId id="84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ettemoeller, Adrian" userId="8751b7a9-5728-4d2a-bd36-81848e595af5" providerId="ADAL" clId="{40C28C8A-F563-419E-9A19-46791118A92F}"/>
    <pc:docChg chg="undo custSel modSld sldOrd">
      <pc:chgData name="Goettemoeller, Adrian" userId="8751b7a9-5728-4d2a-bd36-81848e595af5" providerId="ADAL" clId="{40C28C8A-F563-419E-9A19-46791118A92F}" dt="2026-04-16T19:35:43.568" v="83" actId="20577"/>
      <pc:docMkLst>
        <pc:docMk/>
      </pc:docMkLst>
      <pc:sldChg chg="modSp mod">
        <pc:chgData name="Goettemoeller, Adrian" userId="8751b7a9-5728-4d2a-bd36-81848e595af5" providerId="ADAL" clId="{40C28C8A-F563-419E-9A19-46791118A92F}" dt="2026-04-16T19:19:49.794" v="82" actId="20577"/>
        <pc:sldMkLst>
          <pc:docMk/>
          <pc:sldMk cId="118708872" sldId="846"/>
        </pc:sldMkLst>
        <pc:spChg chg="mod">
          <ac:chgData name="Goettemoeller, Adrian" userId="8751b7a9-5728-4d2a-bd36-81848e595af5" providerId="ADAL" clId="{40C28C8A-F563-419E-9A19-46791118A92F}" dt="2026-04-16T19:19:49.794" v="82" actId="20577"/>
          <ac:spMkLst>
            <pc:docMk/>
            <pc:sldMk cId="118708872" sldId="846"/>
            <ac:spMk id="5" creationId="{5714D914-BE82-3BE0-6D29-1A096BE17522}"/>
          </ac:spMkLst>
        </pc:spChg>
      </pc:sldChg>
      <pc:sldChg chg="modSp mod">
        <pc:chgData name="Goettemoeller, Adrian" userId="8751b7a9-5728-4d2a-bd36-81848e595af5" providerId="ADAL" clId="{40C28C8A-F563-419E-9A19-46791118A92F}" dt="2026-04-16T19:35:43.568" v="83" actId="20577"/>
        <pc:sldMkLst>
          <pc:docMk/>
          <pc:sldMk cId="1375369793" sldId="850"/>
        </pc:sldMkLst>
        <pc:spChg chg="mod">
          <ac:chgData name="Goettemoeller, Adrian" userId="8751b7a9-5728-4d2a-bd36-81848e595af5" providerId="ADAL" clId="{40C28C8A-F563-419E-9A19-46791118A92F}" dt="2026-04-16T19:35:43.568" v="83" actId="20577"/>
          <ac:spMkLst>
            <pc:docMk/>
            <pc:sldMk cId="1375369793" sldId="850"/>
            <ac:spMk id="3" creationId="{1ACE09EC-4009-E4E3-DDA9-0467E288E0C6}"/>
          </ac:spMkLst>
        </pc:spChg>
      </pc:sldChg>
      <pc:sldChg chg="ord">
        <pc:chgData name="Goettemoeller, Adrian" userId="8751b7a9-5728-4d2a-bd36-81848e595af5" providerId="ADAL" clId="{40C28C8A-F563-419E-9A19-46791118A92F}" dt="2026-04-16T19:17:37.951" v="58" actId="20578"/>
        <pc:sldMkLst>
          <pc:docMk/>
          <pc:sldMk cId="571249694" sldId="8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E29AF-9D32-4789-A941-943FE02EE1D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95AE-220E-45BB-893A-7A2CE197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6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8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04B3-623A-BC8A-91C5-78AFEDA7E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D4E90-6E60-BBEB-1099-702EBF62C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EF53A-E3CF-EC7C-5DA9-DDFB4F68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9145-FC8D-4FB7-A6E5-1DEBAF7EA8E3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F3157-34AA-FB0E-9476-99AB83C4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4C9C1-5B72-356A-B107-5B376C24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33B8-31E6-42D2-A677-277885FD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ED27-77F7-2E91-4BE5-3B087333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D7840-F873-33AA-8D10-EA2399854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70EDC-2527-8CF9-BD84-9AF37BE7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B3C-8679-4AEA-9DFA-0B8D62A44551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624B3-43B6-25AD-3ED3-51BB43F5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51BC8-B285-7BDB-D634-9EA4B98B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33B8-31E6-42D2-A677-277885FD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5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32FE47-55FF-8CE0-733C-50B88ABD8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61AA6-508D-5642-DEB5-BA2557DD0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53C52-C91C-6E7B-5F59-75AB9444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56DA-E735-4D4B-8498-18216D3E6D82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EF69A-A67C-9840-57DC-E1587C40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26F56-A5DE-4C94-5FE5-1D7655F28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33B8-31E6-42D2-A677-277885FD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2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F526-76B2-9396-482C-E2437C64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AC0F-BE72-D60F-2638-B6FB5096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69369-8CCD-E014-36FD-5F68865C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4343-F94D-47A3-8DEE-51EF206EF91B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204FA-8B62-EBC8-7BA7-2EE8191C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DF9EE-F125-2DFA-5188-998841E2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33B8-31E6-42D2-A677-277885FD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0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3155-8992-331C-91F2-863BE020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03AE2-8AD2-B28A-9413-60CB16610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FA5F5-3B8C-5581-4920-EB13CEC4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3ADA-E11E-4FF7-A823-87F76FE23637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AAFA6-3676-6A3C-5743-5F07359B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F9ED0-CBF3-F9FA-EDFA-188471BB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33B8-31E6-42D2-A677-277885FD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5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2BAB-3331-D18B-C505-CBA175BB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3671D-6F79-DC9F-5AF7-51B4F4EAE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D9DCA-DA50-4067-B70F-5B46B86DE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089F8-D141-CD9A-9FFD-FB88293B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9475-AD09-4449-B028-5F43C45EB7D2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13B6D-32AE-3E43-205E-B0AF3E90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E4C90-012D-7975-C6CF-798EBDC8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33B8-31E6-42D2-A677-277885FD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2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958CE-36AE-A50E-32D4-2A3872BF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BFABA-5921-033F-B732-C3EDDAFD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A9403-59B5-44D0-3475-BA1D164F9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7A6AE-971F-4423-5747-D8CB9721E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C220D-2640-CD09-8012-3C0B1270D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19128-F99B-9500-C5B2-249DAB081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18EC-7A7D-4B9D-AAFD-FAED7E6A0860}" type="datetime1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8D2B6-CC17-D0FD-2C3B-FE79F275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1EF592-FA6F-D55B-E662-1574C954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33B8-31E6-42D2-A677-277885FD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3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DBC4-D727-A653-2817-D58A9218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D8DFD-91F2-C11E-BA7F-7933F2B8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BB9C-EB7A-47ED-BD55-49A0FBDA29AE}" type="datetime1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683F0-180C-673B-7996-14A789E0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1BE5D-B347-AD91-8667-C88D6F39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33B8-31E6-42D2-A677-277885FD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4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853A25-F020-1E7D-4329-97F2F585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18C-4C52-4127-AA8B-B3EF72B2F76C}" type="datetime1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B6F1B-39F9-D060-0340-6D1B91EC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11D66-4499-5655-EFFC-E2ACACD2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33B8-31E6-42D2-A677-277885FD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9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C166-5127-D8DA-D369-34AAF7C7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3011-9A39-E866-7F20-0E0122A37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103A2-1AC4-38B2-4D16-08B8CE8BE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F29FF-070A-182F-C04C-AFC806BE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88A-7789-4540-A717-F79BD63161F9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0CF6D-FE7B-F9C0-9B25-09DBC405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3A252-455C-FFD7-4CF1-ADE15838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33B8-31E6-42D2-A677-277885FD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9ECC-A621-BFB9-9891-3A6A9809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D27252-6E7C-CA15-90A1-FE4EC4EF7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624B8-52C6-6364-7029-259F539C3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92216-CB29-C431-5E38-EBBF731C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6806-DCCD-4E78-A5B8-2C381E2ACDD7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C0438-03BA-5501-E0A1-B073D673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D6189-0A0F-6420-0239-EA77C1A6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33B8-31E6-42D2-A677-277885FD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D75681-CB88-882C-0D9E-1E58D843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EBD1F-5D65-3117-3F90-BB38AA42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FDD19-BC4D-2FBE-DF46-BDF4180F0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1482E5-9EC9-441E-BF67-AC97FD843BAE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5CEF5-C20E-F2F6-9D3D-B1F79A311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830EB-A910-C919-96E4-73B72221A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0033B8-31E6-42D2-A677-277885FD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4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quality/r9-qa-project-planning#examples" TargetMode="External"/><Relationship Id="rId2" Type="http://schemas.openxmlformats.org/officeDocument/2006/relationships/hyperlink" Target="https://www.epa.gov/quality/quality-program-directives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hyperlink" Target="https://www.epa.gov/quality/quality-assurance-project-plan-qapp-guidan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oster.althea@ep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mailto:goettemoeller.adrian@epa.gov" TargetMode="External"/><Relationship Id="rId4" Type="http://schemas.openxmlformats.org/officeDocument/2006/relationships/hyperlink" Target="mailto:lay.marsha@e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E2D6188-24E5-426A-BB2A-3FA2D6B9C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208BC59-C84F-483F-80CD-FAEC7422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3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1DABD52-05DF-4F31-AFB9-B330D8BE4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 descr="Pen with solid fill">
            <a:extLst>
              <a:ext uri="{FF2B5EF4-FFF2-40B4-BE49-F238E27FC236}">
                <a16:creationId xmlns:a16="http://schemas.microsoft.com/office/drawing/2014/main" id="{080EFFD6-78AE-810A-ADFC-BA5649057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037197" y="1081246"/>
            <a:ext cx="1829652" cy="1829652"/>
          </a:xfrm>
          <a:prstGeom prst="rect">
            <a:avLst/>
          </a:prstGeom>
        </p:spPr>
      </p:pic>
      <p:pic>
        <p:nvPicPr>
          <p:cNvPr id="3" name="Graphic 2" descr="Clipboard Checked outline">
            <a:extLst>
              <a:ext uri="{FF2B5EF4-FFF2-40B4-BE49-F238E27FC236}">
                <a16:creationId xmlns:a16="http://schemas.microsoft.com/office/drawing/2014/main" id="{1373A766-92E8-448D-7724-0A028C9E1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-17556" y="3559387"/>
            <a:ext cx="2199075" cy="2199075"/>
          </a:xfrm>
          <a:prstGeom prst="rect">
            <a:avLst/>
          </a:prstGeom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E4F04B5-4D4A-4F70-8549-384AF5351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Graphic 13" descr="Document outline">
            <a:extLst>
              <a:ext uri="{FF2B5EF4-FFF2-40B4-BE49-F238E27FC236}">
                <a16:creationId xmlns:a16="http://schemas.microsoft.com/office/drawing/2014/main" id="{AEFE5EE0-77B8-ABCB-8F80-205F29A6A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9800" y="368428"/>
            <a:ext cx="1952160" cy="1952160"/>
          </a:xfrm>
          <a:prstGeom prst="rect">
            <a:avLst/>
          </a:pr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D14DB62-3EB3-452E-89EE-30B0CDB0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 descr="Magnifying glass with solid fill">
            <a:extLst>
              <a:ext uri="{FF2B5EF4-FFF2-40B4-BE49-F238E27FC236}">
                <a16:creationId xmlns:a16="http://schemas.microsoft.com/office/drawing/2014/main" id="{59BDCF06-DBB9-EA9A-3D85-B308D0C3DE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2416579" y="25425"/>
            <a:ext cx="1573620" cy="1692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2AD99B-1AB3-DF92-4AD0-1356B51D58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5247610"/>
            <a:ext cx="2262062" cy="851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3A4816-04DE-717B-0613-F90E4C8D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547" y="2931565"/>
            <a:ext cx="8286905" cy="2053416"/>
          </a:xfrm>
          <a:prstGeom prst="roundRect">
            <a:avLst/>
          </a:prstGeom>
          <a:gradFill flip="none" rotWithShape="1">
            <a:gsLst>
              <a:gs pos="5000">
                <a:schemeClr val="accent6">
                  <a:satMod val="103000"/>
                  <a:lumMod val="102000"/>
                  <a:tint val="94000"/>
                  <a:alpha val="83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Updated Quality Assurance Project Plan Standard (2023)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98850E-B3DD-1CC3-3717-60FC275BD00F}"/>
              </a:ext>
            </a:extLst>
          </p:cNvPr>
          <p:cNvSpPr txBox="1"/>
          <p:nvPr/>
        </p:nvSpPr>
        <p:spPr>
          <a:xfrm>
            <a:off x="3848830" y="5180511"/>
            <a:ext cx="4900195" cy="918615"/>
          </a:xfrm>
          <a:prstGeom prst="roundRect">
            <a:avLst/>
          </a:prstGeom>
          <a:ln w="28575">
            <a:solidFill>
              <a:schemeClr val="accent3"/>
            </a:solidFill>
            <a:prstDash val="lgDash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What you need to know for your Brownfields Projects</a:t>
            </a:r>
          </a:p>
        </p:txBody>
      </p:sp>
    </p:spTree>
    <p:extLst>
      <p:ext uri="{BB962C8B-B14F-4D97-AF65-F5344CB8AC3E}">
        <p14:creationId xmlns:p14="http://schemas.microsoft.com/office/powerpoint/2010/main" val="1365227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881CD-0312-069A-E849-75A8EAD2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3400" b="1" dirty="0"/>
              <a:t>Quality Assurance Project Plan (QAPP) =  Project Blueprint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649CAEF7-DD18-E5A6-4196-D8C3493F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84" y="2557467"/>
            <a:ext cx="6692900" cy="3182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QAPPs describe the plan for site investigation and sampling and are required before any site investigation can begin. 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QAPP layout determines how environmental site investigations are:</a:t>
            </a:r>
          </a:p>
          <a:p>
            <a:pPr lvl="1"/>
            <a:r>
              <a:rPr lang="en-US" sz="2000" dirty="0"/>
              <a:t>planned</a:t>
            </a:r>
          </a:p>
          <a:p>
            <a:pPr lvl="1"/>
            <a:r>
              <a:rPr lang="en-US" sz="2000" dirty="0"/>
              <a:t>implemented</a:t>
            </a:r>
          </a:p>
          <a:p>
            <a:pPr lvl="1"/>
            <a:r>
              <a:rPr lang="en-US" sz="2000" dirty="0"/>
              <a:t>documented</a:t>
            </a:r>
          </a:p>
          <a:p>
            <a:pPr lvl="1"/>
            <a:r>
              <a:rPr lang="en-US" sz="2000" dirty="0"/>
              <a:t>assessed during the life cycle of a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A59F14-D15D-FAE4-CF60-4C61B9B7DC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70"/>
          <a:stretch>
            <a:fillRect/>
          </a:stretch>
        </p:blipFill>
        <p:spPr>
          <a:xfrm>
            <a:off x="7899400" y="10"/>
            <a:ext cx="4292600" cy="685799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A32AC4-0C7F-2B26-6ED7-0557F6E76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5" b="98046" l="300" r="97000">
                        <a14:foregroundMark x1="26050" y1="70033" x2="26050" y2="70033"/>
                        <a14:foregroundMark x1="14600" y1="46417" x2="14600" y2="46417"/>
                        <a14:foregroundMark x1="21700" y1="17915" x2="21700" y2="17915"/>
                        <a14:foregroundMark x1="21700" y1="17915" x2="21700" y2="17915"/>
                        <a14:foregroundMark x1="21350" y1="19055" x2="21350" y2="19055"/>
                        <a14:foregroundMark x1="17400" y1="29642" x2="23600" y2="28990"/>
                        <a14:foregroundMark x1="23600" y1="28990" x2="23700" y2="28990"/>
                        <a14:foregroundMark x1="6300" y1="30130" x2="11650" y2="31270"/>
                        <a14:foregroundMark x1="5700" y1="29642" x2="11000" y2="15309"/>
                        <a14:foregroundMark x1="11000" y1="15309" x2="11750" y2="10586"/>
                        <a14:foregroundMark x1="8850" y1="44951" x2="16600" y2="55212"/>
                        <a14:foregroundMark x1="16600" y1="55212" x2="20650" y2="48697"/>
                        <a14:foregroundMark x1="3600" y1="62378" x2="12250" y2="89414"/>
                        <a14:foregroundMark x1="17850" y1="90554" x2="24400" y2="70521"/>
                        <a14:foregroundMark x1="24400" y1="70521" x2="25100" y2="65798"/>
                        <a14:foregroundMark x1="300" y1="57166" x2="300" y2="57166"/>
                        <a14:foregroundMark x1="38400" y1="50977" x2="38400" y2="50977"/>
                        <a14:foregroundMark x1="38400" y1="50977" x2="46750" y2="49511"/>
                        <a14:foregroundMark x1="46750" y1="49511" x2="49050" y2="49511"/>
                        <a14:foregroundMark x1="36200" y1="15961" x2="36450" y2="82573"/>
                        <a14:foregroundMark x1="35600" y1="11401" x2="50600" y2="7980"/>
                        <a14:foregroundMark x1="57350" y1="11401" x2="58550" y2="92508"/>
                        <a14:foregroundMark x1="83300" y1="17915" x2="75100" y2="89902"/>
                        <a14:foregroundMark x1="92900" y1="65472" x2="97000" y2="98208"/>
                        <a14:foregroundMark x1="82000" y1="7166" x2="88000" y2="6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19" y="6160473"/>
            <a:ext cx="1991144" cy="61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1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D3052-60CA-EC56-BB0F-FD11C39C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9" y="586855"/>
            <a:ext cx="3698954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2400" b="1" dirty="0">
                <a:solidFill>
                  <a:srgbClr val="FFFFFF"/>
                </a:solidFill>
              </a:rPr>
              <a:t>Updated QAPP Standard </a:t>
            </a:r>
            <a:r>
              <a:rPr lang="en-US" sz="2400" dirty="0">
                <a:solidFill>
                  <a:srgbClr val="FFFFFF"/>
                </a:solidFill>
              </a:rPr>
              <a:t>requirements will apply to all EPA contracts issued on or after </a:t>
            </a:r>
            <a:r>
              <a:rPr lang="en-US" sz="2400" b="1" dirty="0">
                <a:solidFill>
                  <a:srgbClr val="FFFFFF"/>
                </a:solidFill>
              </a:rPr>
              <a:t>July 18, 2023, </a:t>
            </a:r>
            <a:r>
              <a:rPr lang="en-US" sz="2400" dirty="0">
                <a:solidFill>
                  <a:srgbClr val="FFFFFF"/>
                </a:solidFill>
              </a:rPr>
              <a:t>and new and supplemental grant awards issued on or after </a:t>
            </a:r>
            <a:r>
              <a:rPr lang="en-US" sz="2200" b="1" dirty="0">
                <a:solidFill>
                  <a:srgbClr val="FFFFFF"/>
                </a:solidFill>
              </a:rPr>
              <a:t>August 31, 2023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B2A1-8557-E279-9288-C2F6DC01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649480"/>
            <a:ext cx="7274956" cy="5546047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Rescinded Standard </a:t>
            </a:r>
            <a:r>
              <a:rPr lang="en-US" sz="2400" dirty="0"/>
              <a:t>- EPA Requirements for Quality Assurance Project Plans EPA QA/R-5 March 2001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Updated</a:t>
            </a:r>
            <a:r>
              <a:rPr lang="en-US" sz="2400" dirty="0"/>
              <a:t> </a:t>
            </a:r>
            <a:r>
              <a:rPr lang="en-US" sz="2400" b="1" dirty="0"/>
              <a:t>Standard</a:t>
            </a:r>
            <a:r>
              <a:rPr lang="en-US" sz="2400" dirty="0"/>
              <a:t> - Directive No: CIO 2105-S-02.1 - Reissued as the Agency’s </a:t>
            </a:r>
            <a:r>
              <a:rPr lang="en-US" sz="2400" b="1" dirty="0"/>
              <a:t>Environmental Information Quality Assurance Project Plan (QAPP) Standard</a:t>
            </a:r>
            <a:r>
              <a:rPr lang="en-US" sz="2400" dirty="0"/>
              <a:t>. The directive was signed by the EPA Chief Information Officer and Deputy Assistant Administrator for Environmental Information on July 18, 2023.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3F903-A6F3-EBA8-C0DF-DEFCE8DD9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15" b="98046" l="300" r="97000">
                        <a14:foregroundMark x1="26050" y1="70033" x2="26050" y2="70033"/>
                        <a14:foregroundMark x1="14600" y1="46417" x2="14600" y2="46417"/>
                        <a14:foregroundMark x1="21700" y1="17915" x2="21700" y2="17915"/>
                        <a14:foregroundMark x1="21700" y1="17915" x2="21700" y2="17915"/>
                        <a14:foregroundMark x1="21350" y1="19055" x2="21350" y2="19055"/>
                        <a14:foregroundMark x1="17400" y1="29642" x2="23600" y2="28990"/>
                        <a14:foregroundMark x1="23600" y1="28990" x2="23700" y2="28990"/>
                        <a14:foregroundMark x1="6300" y1="30130" x2="11650" y2="31270"/>
                        <a14:foregroundMark x1="5700" y1="29642" x2="11000" y2="15309"/>
                        <a14:foregroundMark x1="11000" y1="15309" x2="11750" y2="10586"/>
                        <a14:foregroundMark x1="8850" y1="44951" x2="16600" y2="55212"/>
                        <a14:foregroundMark x1="16600" y1="55212" x2="20650" y2="48697"/>
                        <a14:foregroundMark x1="3600" y1="62378" x2="12250" y2="89414"/>
                        <a14:foregroundMark x1="17850" y1="90554" x2="24400" y2="70521"/>
                        <a14:foregroundMark x1="24400" y1="70521" x2="25100" y2="65798"/>
                        <a14:foregroundMark x1="300" y1="57166" x2="300" y2="57166"/>
                        <a14:foregroundMark x1="38400" y1="50977" x2="38400" y2="50977"/>
                        <a14:foregroundMark x1="38400" y1="50977" x2="46750" y2="49511"/>
                        <a14:foregroundMark x1="46750" y1="49511" x2="49050" y2="49511"/>
                        <a14:foregroundMark x1="36200" y1="15961" x2="36450" y2="82573"/>
                        <a14:foregroundMark x1="35600" y1="11401" x2="50600" y2="7980"/>
                        <a14:foregroundMark x1="57350" y1="11401" x2="58550" y2="92508"/>
                        <a14:foregroundMark x1="83300" y1="17915" x2="75100" y2="89902"/>
                        <a14:foregroundMark x1="92900" y1="65472" x2="97000" y2="98208"/>
                        <a14:foregroundMark x1="82000" y1="7166" x2="88000" y2="6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19" y="6160473"/>
            <a:ext cx="1991144" cy="61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53D0-2800-4E2F-B4CC-25E0F79B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815"/>
            <a:ext cx="11353800" cy="1212112"/>
          </a:xfrm>
          <a:solidFill>
            <a:schemeClr val="accent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sz="3100" b="1" dirty="0"/>
              <a:t>Updated QAPP Standard</a:t>
            </a:r>
            <a:br>
              <a:rPr lang="en-US" sz="3100" dirty="0"/>
            </a:br>
            <a:r>
              <a:rPr lang="en-US" sz="3100" dirty="0"/>
              <a:t>Group A: Project Management and Information/Data Quality Objectives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A91D7-A4C5-1601-F3E7-5BB8E8A9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176" y="1617889"/>
            <a:ext cx="11658670" cy="543149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5100" dirty="0"/>
              <a:t>A1 	Title Page 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5100" dirty="0"/>
              <a:t>A2 	Approval Page 	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5100" dirty="0"/>
              <a:t>A3 	Table of Contents, Document Control, and Document Format 	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5100" dirty="0"/>
              <a:t>A4 	Project Purpose, Problem Definition, and Background 	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5100" dirty="0"/>
              <a:t>A5 	Project Task Description 	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5100" dirty="0"/>
              <a:t>A6 	Information/Data Quality Objectives and Performance/Acceptance Criteria 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5100" dirty="0"/>
              <a:t>A7 	Distribution List 	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5100" dirty="0"/>
              <a:t>A8 	Project Organization 	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5100" dirty="0"/>
              <a:t>A9 	Project QAM Independence 	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5100" dirty="0"/>
              <a:t>A10 	Project Organizational Chart and Communications 	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5100" dirty="0"/>
              <a:t>A11 	Personnel Training/Certification 	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5100" dirty="0"/>
              <a:t>A12 	Documents and Records 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CC23F-336E-9205-078F-93470BD21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15" b="98046" l="300" r="97000">
                        <a14:foregroundMark x1="26050" y1="70033" x2="26050" y2="70033"/>
                        <a14:foregroundMark x1="14600" y1="46417" x2="14600" y2="46417"/>
                        <a14:foregroundMark x1="21700" y1="17915" x2="21700" y2="17915"/>
                        <a14:foregroundMark x1="21700" y1="17915" x2="21700" y2="17915"/>
                        <a14:foregroundMark x1="21350" y1="19055" x2="21350" y2="19055"/>
                        <a14:foregroundMark x1="17400" y1="29642" x2="23600" y2="28990"/>
                        <a14:foregroundMark x1="23600" y1="28990" x2="23700" y2="28990"/>
                        <a14:foregroundMark x1="6300" y1="30130" x2="11650" y2="31270"/>
                        <a14:foregroundMark x1="5700" y1="29642" x2="11000" y2="15309"/>
                        <a14:foregroundMark x1="11000" y1="15309" x2="11750" y2="10586"/>
                        <a14:foregroundMark x1="8850" y1="44951" x2="16600" y2="55212"/>
                        <a14:foregroundMark x1="16600" y1="55212" x2="20650" y2="48697"/>
                        <a14:foregroundMark x1="3600" y1="62378" x2="12250" y2="89414"/>
                        <a14:foregroundMark x1="17850" y1="90554" x2="24400" y2="70521"/>
                        <a14:foregroundMark x1="24400" y1="70521" x2="25100" y2="65798"/>
                        <a14:foregroundMark x1="300" y1="57166" x2="300" y2="57166"/>
                        <a14:foregroundMark x1="38400" y1="50977" x2="38400" y2="50977"/>
                        <a14:foregroundMark x1="38400" y1="50977" x2="46750" y2="49511"/>
                        <a14:foregroundMark x1="46750" y1="49511" x2="49050" y2="49511"/>
                        <a14:foregroundMark x1="36200" y1="15961" x2="36450" y2="82573"/>
                        <a14:foregroundMark x1="35600" y1="11401" x2="50600" y2="7980"/>
                        <a14:foregroundMark x1="57350" y1="11401" x2="58550" y2="92508"/>
                        <a14:foregroundMark x1="83300" y1="17915" x2="75100" y2="89902"/>
                        <a14:foregroundMark x1="92900" y1="65472" x2="97000" y2="98208"/>
                        <a14:foregroundMark x1="82000" y1="7166" x2="88000" y2="6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19" y="6160473"/>
            <a:ext cx="1991144" cy="611281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B46C6726-6868-B26E-F48A-9CD7761D3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76" y="1701210"/>
            <a:ext cx="483780" cy="48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25BD-AF37-8635-D7DD-7124D349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863"/>
            <a:ext cx="11353800" cy="1211186"/>
          </a:xfrm>
          <a:solidFill>
            <a:schemeClr val="accent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/>
            <a:r>
              <a:rPr lang="en-US" sz="2800" b="1" dirty="0"/>
              <a:t>Updated QAPP Standard</a:t>
            </a:r>
            <a:br>
              <a:rPr lang="en-US" sz="2800" dirty="0"/>
            </a:br>
            <a:r>
              <a:rPr lang="en-US" sz="2800" dirty="0"/>
              <a:t>Group B: Implementing Environmental Information Operations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F371C-E7C1-C06B-3A3F-6E9A0277F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230" y="2304606"/>
            <a:ext cx="10887740" cy="3535559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B1	Identification of Project Environmental Information Operations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B2	Methods for Environmental Information Acquisition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B3	Integrity of Environmental Information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B4	Quality Control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B5	Instruments/Equipment Calibration, Testing, Inspection, and Maintenance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B6	Inspection/Acceptance of Supplies and Services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B7	Environmental Information Management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FFFFE-8A31-C13E-FCE3-67571C3B8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15" b="98046" l="300" r="97000">
                        <a14:foregroundMark x1="26050" y1="70033" x2="26050" y2="70033"/>
                        <a14:foregroundMark x1="14600" y1="46417" x2="14600" y2="46417"/>
                        <a14:foregroundMark x1="21700" y1="17915" x2="21700" y2="17915"/>
                        <a14:foregroundMark x1="21700" y1="17915" x2="21700" y2="17915"/>
                        <a14:foregroundMark x1="21350" y1="19055" x2="21350" y2="19055"/>
                        <a14:foregroundMark x1="17400" y1="29642" x2="23600" y2="28990"/>
                        <a14:foregroundMark x1="23600" y1="28990" x2="23700" y2="28990"/>
                        <a14:foregroundMark x1="6300" y1="30130" x2="11650" y2="31270"/>
                        <a14:foregroundMark x1="5700" y1="29642" x2="11000" y2="15309"/>
                        <a14:foregroundMark x1="11000" y1="15309" x2="11750" y2="10586"/>
                        <a14:foregroundMark x1="8850" y1="44951" x2="16600" y2="55212"/>
                        <a14:foregroundMark x1="16600" y1="55212" x2="20650" y2="48697"/>
                        <a14:foregroundMark x1="3600" y1="62378" x2="12250" y2="89414"/>
                        <a14:foregroundMark x1="17850" y1="90554" x2="24400" y2="70521"/>
                        <a14:foregroundMark x1="24400" y1="70521" x2="25100" y2="65798"/>
                        <a14:foregroundMark x1="300" y1="57166" x2="300" y2="57166"/>
                        <a14:foregroundMark x1="38400" y1="50977" x2="38400" y2="50977"/>
                        <a14:foregroundMark x1="38400" y1="50977" x2="46750" y2="49511"/>
                        <a14:foregroundMark x1="46750" y1="49511" x2="49050" y2="49511"/>
                        <a14:foregroundMark x1="36200" y1="15961" x2="36450" y2="82573"/>
                        <a14:foregroundMark x1="35600" y1="11401" x2="50600" y2="7980"/>
                        <a14:foregroundMark x1="57350" y1="11401" x2="58550" y2="92508"/>
                        <a14:foregroundMark x1="83300" y1="17915" x2="75100" y2="89902"/>
                        <a14:foregroundMark x1="92900" y1="65472" x2="97000" y2="98208"/>
                        <a14:foregroundMark x1="82000" y1="7166" x2="88000" y2="6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19" y="6160473"/>
            <a:ext cx="1991144" cy="611281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74897926-D06C-7863-CF63-DC9888B92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090" y="2147777"/>
            <a:ext cx="483780" cy="48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E8DAB-15B5-1974-013E-296F5749D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63" y="1666386"/>
            <a:ext cx="10515600" cy="491942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Group C: Assessment, Response Actions and Oversight</a:t>
            </a:r>
            <a:r>
              <a:rPr lang="en-US" b="1" dirty="0"/>
              <a:t>	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C1	Assessments and Response Actions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C2	Oversight and Reports to Management</a:t>
            </a:r>
            <a:r>
              <a:rPr lang="en-US" dirty="0"/>
              <a:t>	</a:t>
            </a: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Group D: Environmental Information Review and Usability </a:t>
            </a:r>
            <a:r>
              <a:rPr lang="en-US" b="1" dirty="0"/>
              <a:t>  </a:t>
            </a:r>
            <a:r>
              <a:rPr lang="en-US" dirty="0"/>
              <a:t>	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D1 	Environmental Information Review 	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D2 	Useability Determination 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E7435B-BD70-7A71-3AC0-A499F7715237}"/>
              </a:ext>
            </a:extLst>
          </p:cNvPr>
          <p:cNvSpPr txBox="1"/>
          <p:nvPr/>
        </p:nvSpPr>
        <p:spPr>
          <a:xfrm>
            <a:off x="0" y="365760"/>
            <a:ext cx="12192000" cy="954107"/>
          </a:xfrm>
          <a:prstGeom prst="rect">
            <a:avLst/>
          </a:prstGeom>
          <a:solidFill>
            <a:schemeClr val="accent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Updated QAPP Standard</a:t>
            </a:r>
          </a:p>
          <a:p>
            <a:pPr algn="ctr"/>
            <a:r>
              <a:rPr lang="en-US" sz="2800" dirty="0"/>
              <a:t>Group C and 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F01F6-1186-05D2-3481-B5D10B58D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15" b="98046" l="300" r="97000">
                        <a14:foregroundMark x1="26050" y1="70033" x2="26050" y2="70033"/>
                        <a14:foregroundMark x1="14600" y1="46417" x2="14600" y2="46417"/>
                        <a14:foregroundMark x1="21700" y1="17915" x2="21700" y2="17915"/>
                        <a14:foregroundMark x1="21700" y1="17915" x2="21700" y2="17915"/>
                        <a14:foregroundMark x1="21350" y1="19055" x2="21350" y2="19055"/>
                        <a14:foregroundMark x1="17400" y1="29642" x2="23600" y2="28990"/>
                        <a14:foregroundMark x1="23600" y1="28990" x2="23700" y2="28990"/>
                        <a14:foregroundMark x1="6300" y1="30130" x2="11650" y2="31270"/>
                        <a14:foregroundMark x1="5700" y1="29642" x2="11000" y2="15309"/>
                        <a14:foregroundMark x1="11000" y1="15309" x2="11750" y2="10586"/>
                        <a14:foregroundMark x1="8850" y1="44951" x2="16600" y2="55212"/>
                        <a14:foregroundMark x1="16600" y1="55212" x2="20650" y2="48697"/>
                        <a14:foregroundMark x1="3600" y1="62378" x2="12250" y2="89414"/>
                        <a14:foregroundMark x1="17850" y1="90554" x2="24400" y2="70521"/>
                        <a14:foregroundMark x1="24400" y1="70521" x2="25100" y2="65798"/>
                        <a14:foregroundMark x1="300" y1="57166" x2="300" y2="57166"/>
                        <a14:foregroundMark x1="38400" y1="50977" x2="38400" y2="50977"/>
                        <a14:foregroundMark x1="38400" y1="50977" x2="46750" y2="49511"/>
                        <a14:foregroundMark x1="46750" y1="49511" x2="49050" y2="49511"/>
                        <a14:foregroundMark x1="36200" y1="15961" x2="36450" y2="82573"/>
                        <a14:foregroundMark x1="35600" y1="11401" x2="50600" y2="7980"/>
                        <a14:foregroundMark x1="57350" y1="11401" x2="58550" y2="92508"/>
                        <a14:foregroundMark x1="83300" y1="17915" x2="75100" y2="89902"/>
                        <a14:foregroundMark x1="92900" y1="65472" x2="97000" y2="98208"/>
                        <a14:foregroundMark x1="82000" y1="7166" x2="88000" y2="6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19" y="6160473"/>
            <a:ext cx="1991144" cy="611281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6900368F-F9FF-BCE5-21C3-8AAB04B06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3563" y="2573079"/>
            <a:ext cx="483780" cy="48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7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D3B1-4A40-C6E5-E7F1-D8B405D17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006"/>
            <a:ext cx="10515600" cy="701675"/>
          </a:xfrm>
          <a:prstGeom prst="roundRect">
            <a:avLst/>
          </a:prstGeo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/>
              <a:t>                    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Checklist for Updated QAPP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E7E567-82C8-0B82-F18A-417306D3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4" y="995681"/>
            <a:ext cx="11771030" cy="5608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24B76C-2830-5EB2-9C2D-668890495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5" b="98046" l="300" r="97000">
                        <a14:foregroundMark x1="26050" y1="70033" x2="26050" y2="70033"/>
                        <a14:foregroundMark x1="14600" y1="46417" x2="14600" y2="46417"/>
                        <a14:foregroundMark x1="21700" y1="17915" x2="21700" y2="17915"/>
                        <a14:foregroundMark x1="21700" y1="17915" x2="21700" y2="17915"/>
                        <a14:foregroundMark x1="21350" y1="19055" x2="21350" y2="19055"/>
                        <a14:foregroundMark x1="17400" y1="29642" x2="23600" y2="28990"/>
                        <a14:foregroundMark x1="23600" y1="28990" x2="23700" y2="28990"/>
                        <a14:foregroundMark x1="6300" y1="30130" x2="11650" y2="31270"/>
                        <a14:foregroundMark x1="5700" y1="29642" x2="11000" y2="15309"/>
                        <a14:foregroundMark x1="11000" y1="15309" x2="11750" y2="10586"/>
                        <a14:foregroundMark x1="8850" y1="44951" x2="16600" y2="55212"/>
                        <a14:foregroundMark x1="16600" y1="55212" x2="20650" y2="48697"/>
                        <a14:foregroundMark x1="3600" y1="62378" x2="12250" y2="89414"/>
                        <a14:foregroundMark x1="17850" y1="90554" x2="24400" y2="70521"/>
                        <a14:foregroundMark x1="24400" y1="70521" x2="25100" y2="65798"/>
                        <a14:foregroundMark x1="300" y1="57166" x2="300" y2="57166"/>
                        <a14:foregroundMark x1="38400" y1="50977" x2="38400" y2="50977"/>
                        <a14:foregroundMark x1="38400" y1="50977" x2="46750" y2="49511"/>
                        <a14:foregroundMark x1="46750" y1="49511" x2="49050" y2="49511"/>
                        <a14:foregroundMark x1="36200" y1="15961" x2="36450" y2="82573"/>
                        <a14:foregroundMark x1="35600" y1="11401" x2="50600" y2="7980"/>
                        <a14:foregroundMark x1="57350" y1="11401" x2="58550" y2="92508"/>
                        <a14:foregroundMark x1="83300" y1="17915" x2="75100" y2="89902"/>
                        <a14:foregroundMark x1="92900" y1="65472" x2="97000" y2="98208"/>
                        <a14:foregroundMark x1="82000" y1="7166" x2="88000" y2="6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447" y="6065290"/>
            <a:ext cx="1991144" cy="611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124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E08AB-FAED-DE88-1335-58AF545C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Link for EPA QAPP Standards and Training: </a:t>
            </a:r>
            <a:br>
              <a:rPr lang="en-US" b="1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09EC-4009-E4E3-DDA9-0467E288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0" y="863600"/>
            <a:ext cx="6873239" cy="5313363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https://www.epa.gov/quality/quality-program-directives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EPA QA Website - has the updated QAPP standard</a:t>
            </a:r>
          </a:p>
          <a:p>
            <a:r>
              <a:rPr lang="en-US" dirty="0">
                <a:solidFill>
                  <a:schemeClr val="accent5"/>
                </a:solidFill>
                <a:hlinkClick r:id="rId3"/>
              </a:rPr>
              <a:t>https://www.epa.gov/quality/r9-qa-project-planning#examples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EPA Region 9 Website - has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QAPP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CHECKLIST</a:t>
            </a:r>
            <a:r>
              <a:rPr lang="en-US" dirty="0">
                <a:solidFill>
                  <a:schemeClr val="accent6"/>
                </a:solidFill>
              </a:rPr>
              <a:t>  </a:t>
            </a:r>
            <a:r>
              <a:rPr lang="en-US" b="1" dirty="0">
                <a:solidFill>
                  <a:schemeClr val="accent6"/>
                </a:solidFill>
              </a:rPr>
              <a:t>for the new standard</a:t>
            </a:r>
          </a:p>
          <a:p>
            <a:r>
              <a:rPr lang="en-US" b="1" dirty="0">
                <a:solidFill>
                  <a:schemeClr val="accent6"/>
                </a:solidFill>
                <a:hlinkClick r:id="rId4"/>
              </a:rPr>
              <a:t>https://www.epa.gov/quality/quality-assurance-project-plan-qapp-guidance</a:t>
            </a:r>
            <a:r>
              <a:rPr lang="en-US" b="1" dirty="0">
                <a:solidFill>
                  <a:schemeClr val="accent6"/>
                </a:solidFill>
              </a:rPr>
              <a:t> QAPP Guidance document </a:t>
            </a:r>
          </a:p>
          <a:p>
            <a:r>
              <a:rPr lang="en-US" dirty="0">
                <a:solidFill>
                  <a:schemeClr val="accent4"/>
                </a:solidFill>
              </a:rPr>
              <a:t>Always check your Grant’s Terms and Conditions for any requirements for the Quality Assurance process!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03539-D9F7-CE3F-4E2C-CD902C204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15" b="98046" l="300" r="97000">
                        <a14:foregroundMark x1="26050" y1="70033" x2="26050" y2="70033"/>
                        <a14:foregroundMark x1="14600" y1="46417" x2="14600" y2="46417"/>
                        <a14:foregroundMark x1="21700" y1="17915" x2="21700" y2="17915"/>
                        <a14:foregroundMark x1="21700" y1="17915" x2="21700" y2="17915"/>
                        <a14:foregroundMark x1="21350" y1="19055" x2="21350" y2="19055"/>
                        <a14:foregroundMark x1="17400" y1="29642" x2="23600" y2="28990"/>
                        <a14:foregroundMark x1="23600" y1="28990" x2="23700" y2="28990"/>
                        <a14:foregroundMark x1="6300" y1="30130" x2="11650" y2="31270"/>
                        <a14:foregroundMark x1="5700" y1="29642" x2="11000" y2="15309"/>
                        <a14:foregroundMark x1="11000" y1="15309" x2="11750" y2="10586"/>
                        <a14:foregroundMark x1="8850" y1="44951" x2="16600" y2="55212"/>
                        <a14:foregroundMark x1="16600" y1="55212" x2="20650" y2="48697"/>
                        <a14:foregroundMark x1="3600" y1="62378" x2="12250" y2="89414"/>
                        <a14:foregroundMark x1="17850" y1="90554" x2="24400" y2="70521"/>
                        <a14:foregroundMark x1="24400" y1="70521" x2="25100" y2="65798"/>
                        <a14:foregroundMark x1="300" y1="57166" x2="300" y2="57166"/>
                        <a14:foregroundMark x1="38400" y1="50977" x2="38400" y2="50977"/>
                        <a14:foregroundMark x1="38400" y1="50977" x2="46750" y2="49511"/>
                        <a14:foregroundMark x1="46750" y1="49511" x2="49050" y2="49511"/>
                        <a14:foregroundMark x1="36200" y1="15961" x2="36450" y2="82573"/>
                        <a14:foregroundMark x1="35600" y1="11401" x2="50600" y2="7980"/>
                        <a14:foregroundMark x1="57350" y1="11401" x2="58550" y2="92508"/>
                        <a14:foregroundMark x1="83300" y1="17915" x2="75100" y2="89902"/>
                        <a14:foregroundMark x1="92900" y1="65472" x2="97000" y2="98208"/>
                        <a14:foregroundMark x1="82000" y1="7166" x2="88000" y2="6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" y="6157026"/>
            <a:ext cx="1991144" cy="61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6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C96DEA-D860-9349-CC8C-6FF0C2F59FEB}"/>
              </a:ext>
            </a:extLst>
          </p:cNvPr>
          <p:cNvSpPr txBox="1">
            <a:spLocks/>
          </p:cNvSpPr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/>
              <a:t>EPA Region 6 Brownfields Contacts</a:t>
            </a:r>
          </a:p>
        </p:txBody>
      </p:sp>
      <p:sp>
        <p:nvSpPr>
          <p:cNvPr id="4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4D914-BE82-3BE0-6D29-1A096BE17522}"/>
              </a:ext>
            </a:extLst>
          </p:cNvPr>
          <p:cNvSpPr txBox="1"/>
          <p:nvPr/>
        </p:nvSpPr>
        <p:spPr>
          <a:xfrm>
            <a:off x="572493" y="2071315"/>
            <a:ext cx="6713552" cy="4548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Contact Information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:</a:t>
            </a:r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Althea Foster (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foster.althea@epa.gov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Brownfields R6 Section Supervisor  Contact - 214-665-2268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Marsha Lay (</a:t>
            </a:r>
            <a:r>
              <a:rPr lang="en-US" sz="2000" dirty="0">
                <a:hlinkClick r:id="rId4"/>
              </a:rPr>
              <a:t>lay.marsha@epa.gov</a:t>
            </a:r>
            <a:r>
              <a:rPr lang="en-US" sz="2000" dirty="0"/>
              <a:t>)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Brownfields R6 128(a) Program for States and Tribes Coordinator</a:t>
            </a:r>
            <a:r>
              <a:rPr lang="en-US" sz="2000" dirty="0"/>
              <a:t>| R6 MARC Coordinator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Contact - </a:t>
            </a:r>
            <a:r>
              <a:rPr lang="en-US" sz="2000" dirty="0"/>
              <a:t>214-665-7562</a:t>
            </a:r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Adrian Goettemoeller (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hlinkClick r:id="rId5"/>
              </a:rPr>
              <a:t>goettemoeller.adrian@epa.gov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  <a:r>
              <a:rPr lang="en-US" sz="2000" dirty="0"/>
              <a:t>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dirty="0"/>
              <a:t>Brownfields R6 128(a) Project Officer  Contact - 816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-689-7909</a:t>
            </a:r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4A5E2-EA44-37D5-DAF6-C28F318CF3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2" t="-2012" r="-2686" b="-3214"/>
          <a:stretch>
            <a:fillRect/>
          </a:stretch>
        </p:blipFill>
        <p:spPr>
          <a:xfrm>
            <a:off x="7655146" y="2089602"/>
            <a:ext cx="3890147" cy="36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8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96DC1E8CC35438D03E26F86101FD9" ma:contentTypeVersion="19" ma:contentTypeDescription="Create a new document." ma:contentTypeScope="" ma:versionID="aba094f00d8a4afcc31433ce96d2fc17">
  <xsd:schema xmlns:xsd="http://www.w3.org/2001/XMLSchema" xmlns:xs="http://www.w3.org/2001/XMLSchema" xmlns:p="http://schemas.microsoft.com/office/2006/metadata/properties" xmlns:ns2="70cb6a4b-2f16-47dd-bbdf-5c5c82bcacc6" xmlns:ns3="3a257536-574a-4220-8e97-c5e1f8360ebd" targetNamespace="http://schemas.microsoft.com/office/2006/metadata/properties" ma:root="true" ma:fieldsID="3a838055d6fc98f733536f191ea6edd8" ns2:_="" ns3:_="">
    <xsd:import namespace="70cb6a4b-2f16-47dd-bbdf-5c5c82bcacc6"/>
    <xsd:import namespace="3a257536-574a-4220-8e97-c5e1f8360e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b6a4b-2f16-47dd-bbdf-5c5c82bca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8ed7cba-b263-44e1-aaea-116db9091a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57536-574a-4220-8e97-c5e1f8360eb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f701c7-acfa-4d75-a67f-ba1f21f5bcfa}" ma:internalName="TaxCatchAll" ma:showField="CatchAllData" ma:web="3a257536-574a-4220-8e97-c5e1f8360e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cb6a4b-2f16-47dd-bbdf-5c5c82bcacc6">
      <Terms xmlns="http://schemas.microsoft.com/office/infopath/2007/PartnerControls"/>
    </lcf76f155ced4ddcb4097134ff3c332f>
    <TaxCatchAll xmlns="3a257536-574a-4220-8e97-c5e1f8360ebd" xsi:nil="true"/>
  </documentManagement>
</p:properties>
</file>

<file path=customXml/itemProps1.xml><?xml version="1.0" encoding="utf-8"?>
<ds:datastoreItem xmlns:ds="http://schemas.openxmlformats.org/officeDocument/2006/customXml" ds:itemID="{99DFEB85-678E-474A-A03A-D87262B3B7F4}"/>
</file>

<file path=customXml/itemProps2.xml><?xml version="1.0" encoding="utf-8"?>
<ds:datastoreItem xmlns:ds="http://schemas.openxmlformats.org/officeDocument/2006/customXml" ds:itemID="{CA22E94B-E1B8-4F9E-8BC5-A68EC2764BC6}"/>
</file>

<file path=customXml/itemProps3.xml><?xml version="1.0" encoding="utf-8"?>
<ds:datastoreItem xmlns:ds="http://schemas.openxmlformats.org/officeDocument/2006/customXml" ds:itemID="{CF41305E-1E46-4FDD-8DAA-6DB22E7FF87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7621</TotalTime>
  <Words>552</Words>
  <Application>Microsoft Office PowerPoint</Application>
  <PresentationFormat>Widescreen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Garamond</vt:lpstr>
      <vt:lpstr>Wingdings</vt:lpstr>
      <vt:lpstr>Office Theme</vt:lpstr>
      <vt:lpstr>Updated Quality Assurance Project Plan Standard (2023)</vt:lpstr>
      <vt:lpstr>Quality Assurance Project Plan (QAPP) =  Project Blueprint</vt:lpstr>
      <vt:lpstr>Updated QAPP Standard requirements will apply to all EPA contracts issued on or after July 18, 2023, and new and supplemental grant awards issued on or after August 31, 2023 </vt:lpstr>
      <vt:lpstr>Updated QAPP Standard Group A: Project Management and Information/Data Quality Objectives </vt:lpstr>
      <vt:lpstr>Updated QAPP Standard Group B: Implementing Environmental Information Operations </vt:lpstr>
      <vt:lpstr>PowerPoint Presentation</vt:lpstr>
      <vt:lpstr>                     Checklist for Updated QAPP </vt:lpstr>
      <vt:lpstr>Link for EPA QAPP Standards and Training: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Goettemoeller, Adrian</dc:creator>
  <cp:lastModifiedBy>Goettemoeller, Adrian</cp:lastModifiedBy>
  <cp:revision>8</cp:revision>
  <dcterms:created xsi:type="dcterms:W3CDTF">2025-08-22T17:59:12Z</dcterms:created>
  <dcterms:modified xsi:type="dcterms:W3CDTF">2026-04-16T19:35:48Z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0x010100C4196DC1E8CC35438D03E26F86101FD9</vt:lpwstr>
  </property>
  <property fmtid="{D5CDD505-2E9C-101B-9397-08002B2CF9AE}" pid="3" name="Order">
    <vt:r8>231200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