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6" r:id="rId6"/>
    <p:sldId id="260" r:id="rId7"/>
    <p:sldId id="261" r:id="rId8"/>
    <p:sldId id="262" r:id="rId9"/>
    <p:sldId id="263" r:id="rId10"/>
    <p:sldId id="267" r:id="rId11"/>
    <p:sldId id="264" r:id="rId12"/>
    <p:sldId id="265" r:id="rId13"/>
  </p:sldIdLst>
  <p:sldSz cx="18288000" cy="10287000"/>
  <p:notesSz cx="6858000" cy="9144000"/>
  <p:embeddedFontLst>
    <p:embeddedFont>
      <p:font typeface="Gotham" pitchFamily="2" charset="0"/>
      <p:regular r:id="rId14"/>
    </p:embeddedFont>
    <p:embeddedFont>
      <p:font typeface="Gotham Bold" pitchFamily="2" charset="0"/>
      <p:regular r:id="rId15"/>
      <p:bold r:id="rId16"/>
    </p:embeddedFont>
    <p:embeddedFont>
      <p:font typeface="Gotham Italics" pitchFamily="2" charset="0"/>
      <p:regular r:id="rId17"/>
      <p:italic r:id="rId18"/>
    </p:embeddedFont>
    <p:embeddedFont>
      <p:font typeface="Source Sans Pro" panose="020B0503030403020204" pitchFamily="34" charset="0"/>
      <p:regular r:id="rId19"/>
      <p:bold r:id="rId20"/>
      <p:italic r:id="rId21"/>
    </p:embeddedFont>
    <p:embeddedFont>
      <p:font typeface="Source Sans Pro Bold" panose="020B0703030403020204" pitchFamily="34" charset="0"/>
      <p:regular r:id="rId22"/>
      <p:bold r:id="rId23"/>
    </p:embeddedFont>
    <p:embeddedFont>
      <p:font typeface="Source Sans Pro Italics" panose="020B0503030403090204" pitchFamily="34" charset="77"/>
      <p:regular r:id="rId24"/>
      <p: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23" autoAdjust="0"/>
    <p:restoredTop sz="94553" autoAdjust="0"/>
  </p:normalViewPr>
  <p:slideViewPr>
    <p:cSldViewPr>
      <p:cViewPr varScale="1">
        <p:scale>
          <a:sx n="84" d="100"/>
          <a:sy n="84" d="100"/>
        </p:scale>
        <p:origin x="232"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 Id="rId30" Type="http://schemas.openxmlformats.org/officeDocument/2006/relationships/customXml" Target="../customXml/item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5/5/26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5/5/26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5/5/26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5/5/26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sv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8P54ohvf_WY"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8F7"/>
        </a:solidFill>
        <a:effectLst/>
      </p:bgPr>
    </p:bg>
    <p:spTree>
      <p:nvGrpSpPr>
        <p:cNvPr id="1" name=""/>
        <p:cNvGrpSpPr/>
        <p:nvPr/>
      </p:nvGrpSpPr>
      <p:grpSpPr>
        <a:xfrm>
          <a:off x="0" y="0"/>
          <a:ext cx="0" cy="0"/>
          <a:chOff x="0" y="0"/>
          <a:chExt cx="0" cy="0"/>
        </a:xfrm>
      </p:grpSpPr>
      <p:sp>
        <p:nvSpPr>
          <p:cNvPr id="2" name="Freeform 2"/>
          <p:cNvSpPr/>
          <p:nvPr/>
        </p:nvSpPr>
        <p:spPr>
          <a:xfrm>
            <a:off x="12386970" y="1248268"/>
            <a:ext cx="19285436" cy="15042640"/>
          </a:xfrm>
          <a:custGeom>
            <a:avLst/>
            <a:gdLst/>
            <a:ahLst/>
            <a:cxnLst/>
            <a:rect l="l" t="t" r="r" b="b"/>
            <a:pathLst>
              <a:path w="19285436" h="15042640">
                <a:moveTo>
                  <a:pt x="0" y="0"/>
                </a:moveTo>
                <a:lnTo>
                  <a:pt x="19285437" y="0"/>
                </a:lnTo>
                <a:lnTo>
                  <a:pt x="19285437" y="15042640"/>
                </a:lnTo>
                <a:lnTo>
                  <a:pt x="0" y="1504264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62918" y="0"/>
            <a:ext cx="21012049" cy="877199"/>
          </a:xfrm>
          <a:custGeom>
            <a:avLst/>
            <a:gdLst/>
            <a:ahLst/>
            <a:cxnLst/>
            <a:rect l="l" t="t" r="r" b="b"/>
            <a:pathLst>
              <a:path w="21012049" h="877199">
                <a:moveTo>
                  <a:pt x="0" y="0"/>
                </a:moveTo>
                <a:lnTo>
                  <a:pt x="21012049" y="0"/>
                </a:lnTo>
                <a:lnTo>
                  <a:pt x="21012049" y="877199"/>
                </a:lnTo>
                <a:lnTo>
                  <a:pt x="0" y="877199"/>
                </a:lnTo>
                <a:lnTo>
                  <a:pt x="0" y="0"/>
                </a:lnTo>
                <a:close/>
              </a:path>
            </a:pathLst>
          </a:custGeom>
          <a:blipFill>
            <a:blip r:embed="rId3">
              <a:alphaModFix amt="41000"/>
            </a:blip>
            <a:stretch>
              <a:fillRect t="-41587" b="-6451"/>
            </a:stretch>
          </a:blipFill>
        </p:spPr>
        <p:txBody>
          <a:bodyPr/>
          <a:lstStyle/>
          <a:p>
            <a:endParaRPr lang="en-US"/>
          </a:p>
        </p:txBody>
      </p:sp>
      <p:sp>
        <p:nvSpPr>
          <p:cNvPr id="4" name="Freeform 4"/>
          <p:cNvSpPr/>
          <p:nvPr/>
        </p:nvSpPr>
        <p:spPr>
          <a:xfrm>
            <a:off x="6718442" y="1248268"/>
            <a:ext cx="4851116" cy="1550465"/>
          </a:xfrm>
          <a:custGeom>
            <a:avLst/>
            <a:gdLst/>
            <a:ahLst/>
            <a:cxnLst/>
            <a:rect l="l" t="t" r="r" b="b"/>
            <a:pathLst>
              <a:path w="4851116" h="1550465">
                <a:moveTo>
                  <a:pt x="0" y="0"/>
                </a:moveTo>
                <a:lnTo>
                  <a:pt x="4851116" y="0"/>
                </a:lnTo>
                <a:lnTo>
                  <a:pt x="4851116" y="1550465"/>
                </a:lnTo>
                <a:lnTo>
                  <a:pt x="0" y="1550465"/>
                </a:lnTo>
                <a:lnTo>
                  <a:pt x="0" y="0"/>
                </a:lnTo>
                <a:close/>
              </a:path>
            </a:pathLst>
          </a:custGeom>
          <a:blipFill>
            <a:blip r:embed="rId4"/>
            <a:stretch>
              <a:fillRect t="-21558" r="-1495" b="-19755"/>
            </a:stretch>
          </a:blipFill>
        </p:spPr>
        <p:txBody>
          <a:bodyPr/>
          <a:lstStyle/>
          <a:p>
            <a:endParaRPr lang="en-US"/>
          </a:p>
        </p:txBody>
      </p:sp>
      <p:sp>
        <p:nvSpPr>
          <p:cNvPr id="5" name="TextBox 5"/>
          <p:cNvSpPr txBox="1"/>
          <p:nvPr/>
        </p:nvSpPr>
        <p:spPr>
          <a:xfrm>
            <a:off x="14233858" y="9406645"/>
            <a:ext cx="3443476" cy="457200"/>
          </a:xfrm>
          <a:prstGeom prst="rect">
            <a:avLst/>
          </a:prstGeom>
        </p:spPr>
        <p:txBody>
          <a:bodyPr lIns="0" tIns="0" rIns="0" bIns="0" rtlCol="0" anchor="t">
            <a:spAutoFit/>
          </a:bodyPr>
          <a:lstStyle/>
          <a:p>
            <a:pPr algn="r">
              <a:lnSpc>
                <a:spcPts val="3661"/>
              </a:lnSpc>
            </a:pPr>
            <a:r>
              <a:rPr lang="en-US" sz="3051" spc="-45">
                <a:solidFill>
                  <a:srgbClr val="8EBA3D"/>
                </a:solidFill>
                <a:latin typeface="Gotham"/>
                <a:ea typeface="Gotham"/>
                <a:cs typeface="Gotham"/>
                <a:sym typeface="Gotham"/>
              </a:rPr>
              <a:t>Hayley Veilleux</a:t>
            </a:r>
          </a:p>
        </p:txBody>
      </p:sp>
      <p:sp>
        <p:nvSpPr>
          <p:cNvPr id="6" name="TextBox 6"/>
          <p:cNvSpPr txBox="1"/>
          <p:nvPr/>
        </p:nvSpPr>
        <p:spPr>
          <a:xfrm>
            <a:off x="1310626" y="3710033"/>
            <a:ext cx="14380784" cy="3205837"/>
          </a:xfrm>
          <a:prstGeom prst="rect">
            <a:avLst/>
          </a:prstGeom>
        </p:spPr>
        <p:txBody>
          <a:bodyPr lIns="0" tIns="0" rIns="0" bIns="0" rtlCol="0" anchor="t">
            <a:spAutoFit/>
          </a:bodyPr>
          <a:lstStyle/>
          <a:p>
            <a:pPr algn="l">
              <a:lnSpc>
                <a:spcPts val="12451"/>
              </a:lnSpc>
            </a:pPr>
            <a:r>
              <a:rPr lang="en-US" sz="11637" b="1" spc="-442">
                <a:solidFill>
                  <a:srgbClr val="10546D"/>
                </a:solidFill>
                <a:latin typeface="Source Sans Pro Bold"/>
                <a:ea typeface="Source Sans Pro Bold"/>
                <a:cs typeface="Source Sans Pro Bold"/>
                <a:sym typeface="Source Sans Pro Bold"/>
              </a:rPr>
              <a:t>Storytelling </a:t>
            </a:r>
          </a:p>
          <a:p>
            <a:pPr algn="l">
              <a:lnSpc>
                <a:spcPts val="12451"/>
              </a:lnSpc>
            </a:pPr>
            <a:r>
              <a:rPr lang="en-US" sz="11637" spc="-442">
                <a:solidFill>
                  <a:srgbClr val="10546D"/>
                </a:solidFill>
                <a:latin typeface="Source Sans Pro"/>
                <a:ea typeface="Source Sans Pro"/>
                <a:cs typeface="Source Sans Pro"/>
                <a:sym typeface="Source Sans Pro"/>
              </a:rPr>
              <a:t>in the Modern Age</a:t>
            </a:r>
          </a:p>
        </p:txBody>
      </p:sp>
      <p:sp>
        <p:nvSpPr>
          <p:cNvPr id="7" name="TextBox 7"/>
          <p:cNvSpPr txBox="1"/>
          <p:nvPr/>
        </p:nvSpPr>
        <p:spPr>
          <a:xfrm>
            <a:off x="13014738" y="8702913"/>
            <a:ext cx="4662596" cy="555387"/>
          </a:xfrm>
          <a:prstGeom prst="rect">
            <a:avLst/>
          </a:prstGeom>
        </p:spPr>
        <p:txBody>
          <a:bodyPr lIns="0" tIns="0" rIns="0" bIns="0" rtlCol="0" anchor="t">
            <a:spAutoFit/>
          </a:bodyPr>
          <a:lstStyle/>
          <a:p>
            <a:pPr algn="r">
              <a:lnSpc>
                <a:spcPts val="4563"/>
              </a:lnSpc>
            </a:pPr>
            <a:r>
              <a:rPr lang="en-US" sz="3259">
                <a:solidFill>
                  <a:srgbClr val="10546D"/>
                </a:solidFill>
                <a:latin typeface="Gotham"/>
                <a:ea typeface="Gotham"/>
                <a:cs typeface="Gotham"/>
                <a:sym typeface="Gotham"/>
              </a:rPr>
              <a:t>TribalTAB.org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442ACCFA-1CAA-9A5B-A954-2BA066D18A6F}"/>
              </a:ext>
            </a:extLst>
          </p:cNvPr>
          <p:cNvSpPr/>
          <p:nvPr/>
        </p:nvSpPr>
        <p:spPr>
          <a:xfrm>
            <a:off x="0" y="-95693"/>
            <a:ext cx="18288000" cy="788807"/>
          </a:xfrm>
          <a:custGeom>
            <a:avLst/>
            <a:gdLst/>
            <a:ahLst/>
            <a:cxnLst/>
            <a:rect l="l" t="t" r="r" b="b"/>
            <a:pathLst>
              <a:path w="18288000" h="788807">
                <a:moveTo>
                  <a:pt x="0" y="0"/>
                </a:moveTo>
                <a:lnTo>
                  <a:pt x="18288000" y="0"/>
                </a:lnTo>
                <a:lnTo>
                  <a:pt x="18288000" y="788807"/>
                </a:lnTo>
                <a:lnTo>
                  <a:pt x="0" y="788807"/>
                </a:lnTo>
                <a:lnTo>
                  <a:pt x="0" y="0"/>
                </a:lnTo>
                <a:close/>
              </a:path>
            </a:pathLst>
          </a:custGeom>
          <a:blipFill>
            <a:blip r:embed="rId2"/>
            <a:stretch>
              <a:fillRect l="-21868" t="-34737" r="-166" b="-40120"/>
            </a:stretch>
          </a:blipFill>
        </p:spPr>
        <p:txBody>
          <a:bodyPr/>
          <a:lstStyle/>
          <a:p>
            <a:endParaRPr lang="en-US"/>
          </a:p>
        </p:txBody>
      </p:sp>
      <p:sp>
        <p:nvSpPr>
          <p:cNvPr id="3" name="Freeform 5">
            <a:extLst>
              <a:ext uri="{FF2B5EF4-FFF2-40B4-BE49-F238E27FC236}">
                <a16:creationId xmlns:a16="http://schemas.microsoft.com/office/drawing/2014/main" id="{E5440486-F606-7593-1B79-FA921912C229}"/>
              </a:ext>
            </a:extLst>
          </p:cNvPr>
          <p:cNvSpPr/>
          <p:nvPr/>
        </p:nvSpPr>
        <p:spPr>
          <a:xfrm>
            <a:off x="2669161" y="562739"/>
            <a:ext cx="13176121" cy="9161522"/>
          </a:xfrm>
          <a:custGeom>
            <a:avLst/>
            <a:gdLst/>
            <a:ahLst/>
            <a:cxnLst/>
            <a:rect l="l" t="t" r="r" b="b"/>
            <a:pathLst>
              <a:path w="13176121" h="9161522">
                <a:moveTo>
                  <a:pt x="0" y="0"/>
                </a:moveTo>
                <a:lnTo>
                  <a:pt x="13176121" y="0"/>
                </a:lnTo>
                <a:lnTo>
                  <a:pt x="13176121" y="9161522"/>
                </a:lnTo>
                <a:lnTo>
                  <a:pt x="0" y="9161522"/>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018679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Freeform 2"/>
          <p:cNvSpPr/>
          <p:nvPr/>
        </p:nvSpPr>
        <p:spPr>
          <a:xfrm>
            <a:off x="0" y="-191386"/>
            <a:ext cx="18288000" cy="822397"/>
          </a:xfrm>
          <a:custGeom>
            <a:avLst/>
            <a:gdLst/>
            <a:ahLst/>
            <a:cxnLst/>
            <a:rect l="l" t="t" r="r" b="b"/>
            <a:pathLst>
              <a:path w="18288000" h="822397">
                <a:moveTo>
                  <a:pt x="0" y="0"/>
                </a:moveTo>
                <a:lnTo>
                  <a:pt x="18288000" y="0"/>
                </a:lnTo>
                <a:lnTo>
                  <a:pt x="18288000" y="822397"/>
                </a:lnTo>
                <a:lnTo>
                  <a:pt x="0" y="822397"/>
                </a:lnTo>
                <a:lnTo>
                  <a:pt x="0" y="0"/>
                </a:lnTo>
                <a:close/>
              </a:path>
            </a:pathLst>
          </a:custGeom>
          <a:blipFill>
            <a:blip r:embed="rId2"/>
            <a:stretch>
              <a:fillRect l="-21868" t="-33318" r="-166" b="-34397"/>
            </a:stretch>
          </a:blipFill>
        </p:spPr>
        <p:txBody>
          <a:bodyPr/>
          <a:lstStyle/>
          <a:p>
            <a:endParaRPr lang="en-US"/>
          </a:p>
        </p:txBody>
      </p:sp>
      <p:sp>
        <p:nvSpPr>
          <p:cNvPr id="3" name="TextBox 3"/>
          <p:cNvSpPr txBox="1"/>
          <p:nvPr/>
        </p:nvSpPr>
        <p:spPr>
          <a:xfrm>
            <a:off x="1253572" y="1793345"/>
            <a:ext cx="15780856" cy="1007127"/>
          </a:xfrm>
          <a:prstGeom prst="rect">
            <a:avLst/>
          </a:prstGeom>
        </p:spPr>
        <p:txBody>
          <a:bodyPr lIns="0" tIns="0" rIns="0" bIns="0" rtlCol="0" anchor="t">
            <a:spAutoFit/>
          </a:bodyPr>
          <a:lstStyle/>
          <a:p>
            <a:pPr algn="l">
              <a:lnSpc>
                <a:spcPts val="7604"/>
              </a:lnSpc>
            </a:pPr>
            <a:r>
              <a:rPr lang="en-US" sz="7383" spc="-184">
                <a:solidFill>
                  <a:srgbClr val="2D6479"/>
                </a:solidFill>
                <a:latin typeface="Source Sans Pro"/>
                <a:ea typeface="Source Sans Pro"/>
                <a:cs typeface="Source Sans Pro"/>
                <a:sym typeface="Source Sans Pro"/>
              </a:rPr>
              <a:t>STORYTELLING IS FOR EVERYONE</a:t>
            </a:r>
          </a:p>
        </p:txBody>
      </p:sp>
      <p:sp>
        <p:nvSpPr>
          <p:cNvPr id="4" name="TextBox 4"/>
          <p:cNvSpPr txBox="1"/>
          <p:nvPr/>
        </p:nvSpPr>
        <p:spPr>
          <a:xfrm>
            <a:off x="1233691" y="3253186"/>
            <a:ext cx="15800737" cy="5852055"/>
          </a:xfrm>
          <a:prstGeom prst="rect">
            <a:avLst/>
          </a:prstGeom>
        </p:spPr>
        <p:txBody>
          <a:bodyPr lIns="0" tIns="0" rIns="0" bIns="0" rtlCol="0" anchor="t">
            <a:spAutoFit/>
          </a:bodyPr>
          <a:lstStyle/>
          <a:p>
            <a:pPr marL="606487" lvl="1" indent="-303243" algn="l">
              <a:lnSpc>
                <a:spcPts val="4241"/>
              </a:lnSpc>
              <a:buFont typeface="Arial"/>
              <a:buChar char="•"/>
            </a:pPr>
            <a:r>
              <a:rPr lang="en-US" sz="2809" spc="-70">
                <a:solidFill>
                  <a:srgbClr val="10546D"/>
                </a:solidFill>
                <a:latin typeface="Gotham"/>
                <a:ea typeface="Gotham"/>
                <a:cs typeface="Gotham"/>
                <a:sym typeface="Gotham"/>
              </a:rPr>
              <a:t>Steal from other storytellers, journalists, and “content creators”</a:t>
            </a:r>
          </a:p>
          <a:p>
            <a:pPr marL="606487" lvl="1" indent="-303243" algn="l">
              <a:lnSpc>
                <a:spcPts val="4241"/>
              </a:lnSpc>
              <a:buFont typeface="Arial"/>
              <a:buChar char="•"/>
            </a:pPr>
            <a:r>
              <a:rPr lang="en-US" sz="2809" spc="-70">
                <a:solidFill>
                  <a:srgbClr val="10546D"/>
                </a:solidFill>
                <a:latin typeface="Gotham"/>
                <a:ea typeface="Gotham"/>
                <a:cs typeface="Gotham"/>
                <a:sym typeface="Gotham"/>
              </a:rPr>
              <a:t>Read social justice, environmental, or advocacy articles to understand how journalism and narrative work together </a:t>
            </a:r>
          </a:p>
          <a:p>
            <a:pPr marL="606487" lvl="1" indent="-303243" algn="l">
              <a:lnSpc>
                <a:spcPts val="4241"/>
              </a:lnSpc>
              <a:buFont typeface="Arial"/>
              <a:buChar char="•"/>
            </a:pPr>
            <a:r>
              <a:rPr lang="en-US" sz="2809" spc="-70">
                <a:solidFill>
                  <a:srgbClr val="10546D"/>
                </a:solidFill>
                <a:latin typeface="Gotham"/>
                <a:ea typeface="Gotham"/>
                <a:cs typeface="Gotham"/>
                <a:sym typeface="Gotham"/>
              </a:rPr>
              <a:t>Spend some time creating a strong hook for titles or opening paragraphs</a:t>
            </a:r>
          </a:p>
          <a:p>
            <a:pPr marL="606487" lvl="1" indent="-303243" algn="l">
              <a:lnSpc>
                <a:spcPts val="4241"/>
              </a:lnSpc>
              <a:buFont typeface="Arial"/>
              <a:buChar char="•"/>
            </a:pPr>
            <a:r>
              <a:rPr lang="en-US" sz="2809" spc="-70">
                <a:solidFill>
                  <a:srgbClr val="10546D"/>
                </a:solidFill>
                <a:latin typeface="Gotham"/>
                <a:ea typeface="Gotham"/>
                <a:cs typeface="Gotham"/>
                <a:sym typeface="Gotham"/>
              </a:rPr>
              <a:t>Incorporate vivid imagery and specificity</a:t>
            </a:r>
          </a:p>
          <a:p>
            <a:pPr marL="606487" lvl="1" indent="-303243" algn="l">
              <a:lnSpc>
                <a:spcPts val="4241"/>
              </a:lnSpc>
              <a:buFont typeface="Arial"/>
              <a:buChar char="•"/>
            </a:pPr>
            <a:r>
              <a:rPr lang="en-US" sz="2809" spc="-70">
                <a:solidFill>
                  <a:srgbClr val="10546D"/>
                </a:solidFill>
                <a:latin typeface="Gotham"/>
                <a:ea typeface="Gotham"/>
                <a:cs typeface="Gotham"/>
                <a:sym typeface="Gotham"/>
              </a:rPr>
              <a:t>When possible,</a:t>
            </a:r>
            <a:r>
              <a:rPr lang="en-US" sz="2809" i="1" spc="-70">
                <a:solidFill>
                  <a:srgbClr val="10546D"/>
                </a:solidFill>
                <a:latin typeface="Gotham Italics"/>
                <a:ea typeface="Gotham Italics"/>
                <a:cs typeface="Gotham Italics"/>
                <a:sym typeface="Gotham Italics"/>
              </a:rPr>
              <a:t> Show</a:t>
            </a:r>
            <a:r>
              <a:rPr lang="en-US" sz="2809" spc="-70">
                <a:solidFill>
                  <a:srgbClr val="10546D"/>
                </a:solidFill>
                <a:latin typeface="Gotham"/>
                <a:ea typeface="Gotham"/>
                <a:cs typeface="Gotham"/>
                <a:sym typeface="Gotham"/>
              </a:rPr>
              <a:t>, don’t </a:t>
            </a:r>
            <a:r>
              <a:rPr lang="en-US" sz="2809" i="1" spc="-70">
                <a:solidFill>
                  <a:srgbClr val="10546D"/>
                </a:solidFill>
                <a:latin typeface="Gotham Italics"/>
                <a:ea typeface="Gotham Italics"/>
                <a:cs typeface="Gotham Italics"/>
                <a:sym typeface="Gotham Italics"/>
              </a:rPr>
              <a:t>tell</a:t>
            </a:r>
            <a:r>
              <a:rPr lang="en-US" sz="2809" spc="-70">
                <a:solidFill>
                  <a:srgbClr val="10546D"/>
                </a:solidFill>
                <a:latin typeface="Gotham"/>
                <a:ea typeface="Gotham"/>
                <a:cs typeface="Gotham"/>
                <a:sym typeface="Gotham"/>
              </a:rPr>
              <a:t>.</a:t>
            </a:r>
          </a:p>
          <a:p>
            <a:pPr marL="606487" lvl="1" indent="-303243" algn="l">
              <a:lnSpc>
                <a:spcPts val="4241"/>
              </a:lnSpc>
              <a:buFont typeface="Arial"/>
              <a:buChar char="•"/>
            </a:pPr>
            <a:r>
              <a:rPr lang="en-US" sz="2809" spc="-70">
                <a:solidFill>
                  <a:srgbClr val="10546D"/>
                </a:solidFill>
                <a:latin typeface="Gotham"/>
                <a:ea typeface="Gotham"/>
                <a:cs typeface="Gotham"/>
                <a:sym typeface="Gotham"/>
              </a:rPr>
              <a:t>If a story doesn’t interest you, inspire you to take action, expand your worldview in a meaningful way, or make you angry, it’s not working. Emotions are central to effective writing.</a:t>
            </a:r>
          </a:p>
          <a:p>
            <a:pPr marL="606487" lvl="1" indent="-303243" algn="l">
              <a:lnSpc>
                <a:spcPts val="4241"/>
              </a:lnSpc>
              <a:buFont typeface="Arial"/>
              <a:buChar char="•"/>
            </a:pPr>
            <a:r>
              <a:rPr lang="en-US" sz="2809" spc="-70">
                <a:solidFill>
                  <a:srgbClr val="10546D"/>
                </a:solidFill>
                <a:latin typeface="Gotham"/>
                <a:ea typeface="Gotham"/>
                <a:cs typeface="Gotham"/>
                <a:sym typeface="Gotham"/>
              </a:rPr>
              <a:t>Include visual elements</a:t>
            </a:r>
          </a:p>
          <a:p>
            <a:pPr marL="606487" lvl="1" indent="-303243" algn="l">
              <a:lnSpc>
                <a:spcPts val="4241"/>
              </a:lnSpc>
              <a:buFont typeface="Arial"/>
              <a:buChar char="•"/>
            </a:pPr>
            <a:r>
              <a:rPr lang="en-US" sz="2809" spc="-70">
                <a:solidFill>
                  <a:srgbClr val="10546D"/>
                </a:solidFill>
                <a:latin typeface="Gotham"/>
                <a:ea typeface="Gotham"/>
                <a:cs typeface="Gotham"/>
                <a:sym typeface="Gotham"/>
              </a:rPr>
              <a:t>Prioritize people, places, and consequences.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Freeform 2"/>
          <p:cNvSpPr/>
          <p:nvPr/>
        </p:nvSpPr>
        <p:spPr>
          <a:xfrm>
            <a:off x="0" y="-191386"/>
            <a:ext cx="18288000" cy="822397"/>
          </a:xfrm>
          <a:custGeom>
            <a:avLst/>
            <a:gdLst/>
            <a:ahLst/>
            <a:cxnLst/>
            <a:rect l="l" t="t" r="r" b="b"/>
            <a:pathLst>
              <a:path w="18288000" h="822397">
                <a:moveTo>
                  <a:pt x="0" y="0"/>
                </a:moveTo>
                <a:lnTo>
                  <a:pt x="18288000" y="0"/>
                </a:lnTo>
                <a:lnTo>
                  <a:pt x="18288000" y="822397"/>
                </a:lnTo>
                <a:lnTo>
                  <a:pt x="0" y="822397"/>
                </a:lnTo>
                <a:lnTo>
                  <a:pt x="0" y="0"/>
                </a:lnTo>
                <a:close/>
              </a:path>
            </a:pathLst>
          </a:custGeom>
          <a:blipFill>
            <a:blip r:embed="rId4"/>
            <a:stretch>
              <a:fillRect l="-21868" t="-33318" r="-166" b="-34397"/>
            </a:stretch>
          </a:blipFill>
        </p:spPr>
        <p:txBody>
          <a:bodyPr/>
          <a:lstStyle/>
          <a:p>
            <a:endParaRPr lang="en-US"/>
          </a:p>
        </p:txBody>
      </p:sp>
      <p:sp>
        <p:nvSpPr>
          <p:cNvPr id="3" name="Freeform 3"/>
          <p:cNvSpPr/>
          <p:nvPr/>
        </p:nvSpPr>
        <p:spPr>
          <a:xfrm>
            <a:off x="565420" y="3439166"/>
            <a:ext cx="11177386" cy="5217709"/>
          </a:xfrm>
          <a:custGeom>
            <a:avLst/>
            <a:gdLst/>
            <a:ahLst/>
            <a:cxnLst/>
            <a:rect l="l" t="t" r="r" b="b"/>
            <a:pathLst>
              <a:path w="11177386" h="5217709">
                <a:moveTo>
                  <a:pt x="0" y="0"/>
                </a:moveTo>
                <a:lnTo>
                  <a:pt x="11177386" y="0"/>
                </a:lnTo>
                <a:lnTo>
                  <a:pt x="11177386" y="5217708"/>
                </a:lnTo>
                <a:lnTo>
                  <a:pt x="0" y="5217708"/>
                </a:lnTo>
                <a:lnTo>
                  <a:pt x="0" y="0"/>
                </a:lnTo>
                <a:close/>
              </a:path>
            </a:pathLst>
          </a:custGeom>
          <a:blipFill>
            <a:blip r:embed="rId5"/>
            <a:stretch>
              <a:fillRect l="-15250" t="-9088" r="-47972" b="-22372"/>
            </a:stretch>
          </a:blipFill>
          <a:ln w="38100" cap="sq">
            <a:solidFill>
              <a:srgbClr val="53A1B2"/>
            </a:solidFill>
            <a:prstDash val="solid"/>
            <a:miter/>
          </a:ln>
        </p:spPr>
        <p:txBody>
          <a:bodyPr/>
          <a:lstStyle/>
          <a:p>
            <a:endParaRPr lang="en-US"/>
          </a:p>
        </p:txBody>
      </p:sp>
      <p:pic>
        <p:nvPicPr>
          <p:cNvPr id="4" name="Picture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a:xfrm>
            <a:off x="12321508" y="219813"/>
            <a:ext cx="5748549" cy="9868343"/>
          </a:xfrm>
          <a:prstGeom prst="rect">
            <a:avLst/>
          </a:prstGeom>
        </p:spPr>
      </p:pic>
      <p:sp>
        <p:nvSpPr>
          <p:cNvPr id="5" name="TextBox 5"/>
          <p:cNvSpPr txBox="1"/>
          <p:nvPr/>
        </p:nvSpPr>
        <p:spPr>
          <a:xfrm>
            <a:off x="1253572" y="1519754"/>
            <a:ext cx="15780856" cy="1007127"/>
          </a:xfrm>
          <a:prstGeom prst="rect">
            <a:avLst/>
          </a:prstGeom>
        </p:spPr>
        <p:txBody>
          <a:bodyPr lIns="0" tIns="0" rIns="0" bIns="0" rtlCol="0" anchor="t">
            <a:spAutoFit/>
          </a:bodyPr>
          <a:lstStyle/>
          <a:p>
            <a:pPr algn="l">
              <a:lnSpc>
                <a:spcPts val="7604"/>
              </a:lnSpc>
            </a:pPr>
            <a:r>
              <a:rPr lang="en-US" sz="7383" spc="-184">
                <a:solidFill>
                  <a:srgbClr val="2D6479"/>
                </a:solidFill>
                <a:latin typeface="Source Sans Pro"/>
                <a:ea typeface="Source Sans Pro"/>
                <a:cs typeface="Source Sans Pro"/>
                <a:sym typeface="Source Sans Pro"/>
              </a:rPr>
              <a:t>MEET STEPHEN SWIFTBIRD</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Freeform 2"/>
          <p:cNvSpPr/>
          <p:nvPr/>
        </p:nvSpPr>
        <p:spPr>
          <a:xfrm>
            <a:off x="0" y="-191386"/>
            <a:ext cx="18288000" cy="822397"/>
          </a:xfrm>
          <a:custGeom>
            <a:avLst/>
            <a:gdLst/>
            <a:ahLst/>
            <a:cxnLst/>
            <a:rect l="l" t="t" r="r" b="b"/>
            <a:pathLst>
              <a:path w="18288000" h="822397">
                <a:moveTo>
                  <a:pt x="0" y="0"/>
                </a:moveTo>
                <a:lnTo>
                  <a:pt x="18288000" y="0"/>
                </a:lnTo>
                <a:lnTo>
                  <a:pt x="18288000" y="822397"/>
                </a:lnTo>
                <a:lnTo>
                  <a:pt x="0" y="822397"/>
                </a:lnTo>
                <a:lnTo>
                  <a:pt x="0" y="0"/>
                </a:lnTo>
                <a:close/>
              </a:path>
            </a:pathLst>
          </a:custGeom>
          <a:blipFill>
            <a:blip r:embed="rId2"/>
            <a:stretch>
              <a:fillRect l="-21868" t="-33318" r="-166" b="-34397"/>
            </a:stretch>
          </a:blipFill>
        </p:spPr>
        <p:txBody>
          <a:bodyPr/>
          <a:lstStyle/>
          <a:p>
            <a:endParaRPr lang="en-US"/>
          </a:p>
        </p:txBody>
      </p:sp>
      <p:sp>
        <p:nvSpPr>
          <p:cNvPr id="3" name="TextBox 3"/>
          <p:cNvSpPr txBox="1"/>
          <p:nvPr/>
        </p:nvSpPr>
        <p:spPr>
          <a:xfrm>
            <a:off x="1028700" y="1816257"/>
            <a:ext cx="15999729" cy="872546"/>
          </a:xfrm>
          <a:prstGeom prst="rect">
            <a:avLst/>
          </a:prstGeom>
        </p:spPr>
        <p:txBody>
          <a:bodyPr lIns="0" tIns="0" rIns="0" bIns="0" rtlCol="0" anchor="t">
            <a:spAutoFit/>
          </a:bodyPr>
          <a:lstStyle/>
          <a:p>
            <a:pPr algn="just">
              <a:lnSpc>
                <a:spcPts val="6249"/>
              </a:lnSpc>
            </a:pPr>
            <a:r>
              <a:rPr lang="en-US" sz="7183" spc="-179">
                <a:solidFill>
                  <a:srgbClr val="2D6479"/>
                </a:solidFill>
                <a:latin typeface="Source Sans Pro"/>
                <a:ea typeface="Source Sans Pro"/>
                <a:cs typeface="Source Sans Pro"/>
                <a:sym typeface="Source Sans Pro"/>
              </a:rPr>
              <a:t>STORYTELLING TODAY </a:t>
            </a:r>
          </a:p>
        </p:txBody>
      </p:sp>
      <p:sp>
        <p:nvSpPr>
          <p:cNvPr id="4" name="TextBox 4"/>
          <p:cNvSpPr txBox="1"/>
          <p:nvPr/>
        </p:nvSpPr>
        <p:spPr>
          <a:xfrm>
            <a:off x="1028700" y="3229977"/>
            <a:ext cx="15800737" cy="6392599"/>
          </a:xfrm>
          <a:prstGeom prst="rect">
            <a:avLst/>
          </a:prstGeom>
        </p:spPr>
        <p:txBody>
          <a:bodyPr lIns="0" tIns="0" rIns="0" bIns="0" rtlCol="0" anchor="t">
            <a:spAutoFit/>
          </a:bodyPr>
          <a:lstStyle/>
          <a:p>
            <a:pPr marL="606487" lvl="1" indent="-303243" algn="l">
              <a:lnSpc>
                <a:spcPts val="4241"/>
              </a:lnSpc>
              <a:buFont typeface="Arial"/>
              <a:buChar char="•"/>
            </a:pPr>
            <a:r>
              <a:rPr lang="en-US" sz="2809" spc="-70">
                <a:solidFill>
                  <a:srgbClr val="10546D"/>
                </a:solidFill>
                <a:latin typeface="Gotham"/>
                <a:ea typeface="Gotham"/>
                <a:cs typeface="Gotham"/>
                <a:sym typeface="Gotham"/>
              </a:rPr>
              <a:t>Writing and oral storytelling are more interlinked than ever</a:t>
            </a:r>
          </a:p>
          <a:p>
            <a:pPr marL="606487" lvl="1" indent="-303243" algn="l">
              <a:lnSpc>
                <a:spcPts val="4241"/>
              </a:lnSpc>
              <a:buFont typeface="Arial"/>
              <a:buChar char="•"/>
            </a:pPr>
            <a:r>
              <a:rPr lang="en-US" sz="2809" spc="-70">
                <a:solidFill>
                  <a:srgbClr val="10546D"/>
                </a:solidFill>
                <a:latin typeface="Gotham"/>
                <a:ea typeface="Gotham"/>
                <a:cs typeface="Gotham"/>
                <a:sym typeface="Gotham"/>
              </a:rPr>
              <a:t>(I’m using these terms interchangeably)</a:t>
            </a:r>
          </a:p>
          <a:p>
            <a:pPr marL="606487" lvl="1" indent="-303243" algn="l">
              <a:lnSpc>
                <a:spcPts val="4241"/>
              </a:lnSpc>
              <a:buFont typeface="Arial"/>
              <a:buChar char="•"/>
            </a:pPr>
            <a:r>
              <a:rPr lang="en-US" sz="2809" spc="-70">
                <a:solidFill>
                  <a:srgbClr val="10546D"/>
                </a:solidFill>
                <a:latin typeface="Gotham"/>
                <a:ea typeface="Gotham"/>
                <a:cs typeface="Gotham"/>
                <a:sym typeface="Gotham"/>
              </a:rPr>
              <a:t>When I think about storytelling as it pertains to the work being done in this room, I think of the following:</a:t>
            </a:r>
          </a:p>
          <a:p>
            <a:pPr marL="1212974" lvl="2" indent="-404325" algn="l">
              <a:lnSpc>
                <a:spcPts val="4241"/>
              </a:lnSpc>
              <a:buFont typeface="Arial"/>
              <a:buChar char="⚬"/>
            </a:pPr>
            <a:r>
              <a:rPr lang="en-US" sz="2809" spc="-70">
                <a:solidFill>
                  <a:srgbClr val="10546D"/>
                </a:solidFill>
                <a:latin typeface="Gotham"/>
                <a:ea typeface="Gotham"/>
                <a:cs typeface="Gotham"/>
                <a:sym typeface="Gotham"/>
              </a:rPr>
              <a:t>Scripts (for videos or social media reels)</a:t>
            </a:r>
          </a:p>
          <a:p>
            <a:pPr marL="1212974" lvl="2" indent="-404325" algn="l">
              <a:lnSpc>
                <a:spcPts val="4241"/>
              </a:lnSpc>
              <a:buFont typeface="Arial"/>
              <a:buChar char="⚬"/>
            </a:pPr>
            <a:r>
              <a:rPr lang="en-US" sz="2809" spc="-70">
                <a:solidFill>
                  <a:srgbClr val="10546D"/>
                </a:solidFill>
                <a:latin typeface="Gotham"/>
                <a:ea typeface="Gotham"/>
                <a:cs typeface="Gotham"/>
                <a:sym typeface="Gotham"/>
              </a:rPr>
              <a:t>Speeches (for presentations or advocacy work)</a:t>
            </a:r>
          </a:p>
          <a:p>
            <a:pPr marL="1212974" lvl="2" indent="-404325" algn="l">
              <a:lnSpc>
                <a:spcPts val="4241"/>
              </a:lnSpc>
              <a:buFont typeface="Arial"/>
              <a:buChar char="⚬"/>
            </a:pPr>
            <a:r>
              <a:rPr lang="en-US" sz="2809" spc="-70">
                <a:solidFill>
                  <a:srgbClr val="10546D"/>
                </a:solidFill>
                <a:latin typeface="Gotham"/>
                <a:ea typeface="Gotham"/>
                <a:cs typeface="Gotham"/>
                <a:sym typeface="Gotham"/>
              </a:rPr>
              <a:t>Graphic design copy</a:t>
            </a:r>
          </a:p>
          <a:p>
            <a:pPr marL="1212974" lvl="2" indent="-404325" algn="l">
              <a:lnSpc>
                <a:spcPts val="4241"/>
              </a:lnSpc>
              <a:buFont typeface="Arial"/>
              <a:buChar char="⚬"/>
            </a:pPr>
            <a:r>
              <a:rPr lang="en-US" sz="2809" spc="-70">
                <a:solidFill>
                  <a:srgbClr val="10546D"/>
                </a:solidFill>
                <a:latin typeface="Gotham"/>
                <a:ea typeface="Gotham"/>
                <a:cs typeface="Gotham"/>
                <a:sym typeface="Gotham"/>
              </a:rPr>
              <a:t>Social media copy</a:t>
            </a:r>
          </a:p>
          <a:p>
            <a:pPr marL="1212974" lvl="2" indent="-404325" algn="l">
              <a:lnSpc>
                <a:spcPts val="4241"/>
              </a:lnSpc>
              <a:buFont typeface="Arial"/>
              <a:buChar char="⚬"/>
            </a:pPr>
            <a:r>
              <a:rPr lang="en-US" sz="2809" spc="-70">
                <a:solidFill>
                  <a:srgbClr val="10546D"/>
                </a:solidFill>
                <a:latin typeface="Gotham"/>
                <a:ea typeface="Gotham"/>
                <a:cs typeface="Gotham"/>
                <a:sym typeface="Gotham"/>
              </a:rPr>
              <a:t>Project articles or profiles for community success stories</a:t>
            </a:r>
          </a:p>
          <a:p>
            <a:pPr marL="1212974" lvl="2" indent="-404325" algn="l">
              <a:lnSpc>
                <a:spcPts val="4241"/>
              </a:lnSpc>
              <a:buFont typeface="Arial"/>
              <a:buChar char="⚬"/>
            </a:pPr>
            <a:r>
              <a:rPr lang="en-US" sz="2809" spc="-70">
                <a:solidFill>
                  <a:srgbClr val="10546D"/>
                </a:solidFill>
                <a:latin typeface="Gotham"/>
                <a:ea typeface="Gotham"/>
                <a:cs typeface="Gotham"/>
                <a:sym typeface="Gotham"/>
              </a:rPr>
              <a:t>Webpages highlighting redevelopment work</a:t>
            </a:r>
          </a:p>
          <a:p>
            <a:pPr marL="1212974" lvl="2" indent="-404325" algn="l">
              <a:lnSpc>
                <a:spcPts val="4241"/>
              </a:lnSpc>
              <a:buFont typeface="Arial"/>
              <a:buChar char="⚬"/>
            </a:pPr>
            <a:r>
              <a:rPr lang="en-US" sz="2809" spc="-70">
                <a:solidFill>
                  <a:srgbClr val="10546D"/>
                </a:solidFill>
                <a:latin typeface="Gotham"/>
                <a:ea typeface="Gotham"/>
                <a:cs typeface="Gotham"/>
                <a:sym typeface="Gotham"/>
              </a:rPr>
              <a:t>Interviews</a:t>
            </a:r>
          </a:p>
          <a:p>
            <a:pPr marL="1212974" lvl="2" indent="-404325" algn="l">
              <a:lnSpc>
                <a:spcPts val="4241"/>
              </a:lnSpc>
              <a:buFont typeface="Arial"/>
              <a:buChar char="⚬"/>
            </a:pPr>
            <a:r>
              <a:rPr lang="en-US" sz="2809" spc="-70">
                <a:solidFill>
                  <a:srgbClr val="10546D"/>
                </a:solidFill>
                <a:latin typeface="Gotham"/>
                <a:ea typeface="Gotham"/>
                <a:cs typeface="Gotham"/>
                <a:sym typeface="Gotham"/>
              </a:rPr>
              <a:t>So much more (ask someone who’s chronically online or who reads often)</a:t>
            </a:r>
          </a:p>
        </p:txBody>
      </p:sp>
      <p:sp>
        <p:nvSpPr>
          <p:cNvPr id="5" name="TextBox 5"/>
          <p:cNvSpPr txBox="1"/>
          <p:nvPr/>
        </p:nvSpPr>
        <p:spPr>
          <a:xfrm>
            <a:off x="14562166" y="9622576"/>
            <a:ext cx="3443476" cy="457200"/>
          </a:xfrm>
          <a:prstGeom prst="rect">
            <a:avLst/>
          </a:prstGeom>
        </p:spPr>
        <p:txBody>
          <a:bodyPr lIns="0" tIns="0" rIns="0" bIns="0" rtlCol="0" anchor="t">
            <a:spAutoFit/>
          </a:bodyPr>
          <a:lstStyle/>
          <a:p>
            <a:pPr algn="r">
              <a:lnSpc>
                <a:spcPts val="3661"/>
              </a:lnSpc>
            </a:pPr>
            <a:r>
              <a:rPr lang="en-US" sz="3051" spc="-45">
                <a:solidFill>
                  <a:srgbClr val="8EBA3D"/>
                </a:solidFill>
                <a:latin typeface="Gotham"/>
                <a:ea typeface="Gotham"/>
                <a:cs typeface="Gotham"/>
                <a:sym typeface="Gotham"/>
              </a:rPr>
              <a:t>1 of 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Freeform 2"/>
          <p:cNvSpPr/>
          <p:nvPr/>
        </p:nvSpPr>
        <p:spPr>
          <a:xfrm>
            <a:off x="0" y="-191386"/>
            <a:ext cx="18288000" cy="822397"/>
          </a:xfrm>
          <a:custGeom>
            <a:avLst/>
            <a:gdLst/>
            <a:ahLst/>
            <a:cxnLst/>
            <a:rect l="l" t="t" r="r" b="b"/>
            <a:pathLst>
              <a:path w="18288000" h="822397">
                <a:moveTo>
                  <a:pt x="0" y="0"/>
                </a:moveTo>
                <a:lnTo>
                  <a:pt x="18288000" y="0"/>
                </a:lnTo>
                <a:lnTo>
                  <a:pt x="18288000" y="822397"/>
                </a:lnTo>
                <a:lnTo>
                  <a:pt x="0" y="822397"/>
                </a:lnTo>
                <a:lnTo>
                  <a:pt x="0" y="0"/>
                </a:lnTo>
                <a:close/>
              </a:path>
            </a:pathLst>
          </a:custGeom>
          <a:blipFill>
            <a:blip r:embed="rId2"/>
            <a:stretch>
              <a:fillRect l="-21868" t="-33318" r="-166" b="-34397"/>
            </a:stretch>
          </a:blipFill>
        </p:spPr>
        <p:txBody>
          <a:bodyPr/>
          <a:lstStyle/>
          <a:p>
            <a:endParaRPr lang="en-US"/>
          </a:p>
        </p:txBody>
      </p:sp>
      <p:sp>
        <p:nvSpPr>
          <p:cNvPr id="3" name="TextBox 3"/>
          <p:cNvSpPr txBox="1"/>
          <p:nvPr/>
        </p:nvSpPr>
        <p:spPr>
          <a:xfrm>
            <a:off x="1028700" y="1816257"/>
            <a:ext cx="15999729" cy="872546"/>
          </a:xfrm>
          <a:prstGeom prst="rect">
            <a:avLst/>
          </a:prstGeom>
        </p:spPr>
        <p:txBody>
          <a:bodyPr lIns="0" tIns="0" rIns="0" bIns="0" rtlCol="0" anchor="t">
            <a:spAutoFit/>
          </a:bodyPr>
          <a:lstStyle/>
          <a:p>
            <a:pPr algn="just">
              <a:lnSpc>
                <a:spcPts val="6249"/>
              </a:lnSpc>
            </a:pPr>
            <a:r>
              <a:rPr lang="en-US" sz="7183" spc="-179">
                <a:solidFill>
                  <a:srgbClr val="2D6479"/>
                </a:solidFill>
                <a:latin typeface="Source Sans Pro"/>
                <a:ea typeface="Source Sans Pro"/>
                <a:cs typeface="Source Sans Pro"/>
                <a:sym typeface="Source Sans Pro"/>
              </a:rPr>
              <a:t>STORYTELLING TODAY</a:t>
            </a:r>
          </a:p>
        </p:txBody>
      </p:sp>
      <p:sp>
        <p:nvSpPr>
          <p:cNvPr id="4" name="TextBox 4"/>
          <p:cNvSpPr txBox="1"/>
          <p:nvPr/>
        </p:nvSpPr>
        <p:spPr>
          <a:xfrm>
            <a:off x="1028700" y="3229977"/>
            <a:ext cx="15800737" cy="3718455"/>
          </a:xfrm>
          <a:prstGeom prst="rect">
            <a:avLst/>
          </a:prstGeom>
        </p:spPr>
        <p:txBody>
          <a:bodyPr lIns="0" tIns="0" rIns="0" bIns="0" rtlCol="0" anchor="t">
            <a:spAutoFit/>
          </a:bodyPr>
          <a:lstStyle/>
          <a:p>
            <a:pPr marL="606487" lvl="1" indent="-303243" algn="l">
              <a:lnSpc>
                <a:spcPts val="4241"/>
              </a:lnSpc>
              <a:buFont typeface="Arial"/>
              <a:buChar char="•"/>
            </a:pPr>
            <a:r>
              <a:rPr lang="en-US" sz="2809" spc="-70">
                <a:solidFill>
                  <a:srgbClr val="10546D"/>
                </a:solidFill>
                <a:latin typeface="Gotham"/>
                <a:ea typeface="Gotham"/>
                <a:cs typeface="Gotham"/>
                <a:sym typeface="Gotham"/>
              </a:rPr>
              <a:t>How to compete with the seemingly endless quantity of information available and shortened shortened attention spans</a:t>
            </a:r>
          </a:p>
          <a:p>
            <a:pPr marL="606487" lvl="1" indent="-303243" algn="l">
              <a:lnSpc>
                <a:spcPts val="4241"/>
              </a:lnSpc>
              <a:buFont typeface="Arial"/>
              <a:buChar char="•"/>
            </a:pPr>
            <a:r>
              <a:rPr lang="en-US" sz="2809" spc="-70">
                <a:solidFill>
                  <a:srgbClr val="10546D"/>
                </a:solidFill>
                <a:latin typeface="Gotham"/>
                <a:ea typeface="Gotham"/>
                <a:cs typeface="Gotham"/>
                <a:sym typeface="Gotham"/>
              </a:rPr>
              <a:t>My hot take: None of the above matters</a:t>
            </a:r>
          </a:p>
          <a:p>
            <a:pPr marL="606487" lvl="1" indent="-303243" algn="l">
              <a:lnSpc>
                <a:spcPts val="4241"/>
              </a:lnSpc>
              <a:buFont typeface="Arial"/>
              <a:buChar char="•"/>
            </a:pPr>
            <a:r>
              <a:rPr lang="en-US" sz="2809" spc="-70">
                <a:solidFill>
                  <a:srgbClr val="10546D"/>
                </a:solidFill>
                <a:latin typeface="Gotham"/>
                <a:ea typeface="Gotham"/>
                <a:cs typeface="Gotham"/>
                <a:sym typeface="Gotham"/>
              </a:rPr>
              <a:t>It is meaningful, informative, and impactful storytelling that captures a person’s attention</a:t>
            </a:r>
          </a:p>
          <a:p>
            <a:pPr marL="606487" lvl="1" indent="-303243" algn="l">
              <a:lnSpc>
                <a:spcPts val="4241"/>
              </a:lnSpc>
              <a:buFont typeface="Arial"/>
              <a:buChar char="•"/>
            </a:pPr>
            <a:r>
              <a:rPr lang="en-US" sz="2809" spc="-70">
                <a:solidFill>
                  <a:srgbClr val="10546D"/>
                </a:solidFill>
                <a:latin typeface="Gotham"/>
                <a:ea typeface="Gotham"/>
                <a:cs typeface="Gotham"/>
                <a:sym typeface="Gotham"/>
              </a:rPr>
              <a:t>Storytellers still need to have something compelling or interesting to share with the world</a:t>
            </a:r>
          </a:p>
          <a:p>
            <a:pPr marL="1212974" lvl="2" indent="-404325" algn="l">
              <a:lnSpc>
                <a:spcPts val="4241"/>
              </a:lnSpc>
              <a:buFont typeface="Arial"/>
              <a:buChar char="⚬"/>
            </a:pPr>
            <a:r>
              <a:rPr lang="en-US" sz="2809" spc="-70">
                <a:solidFill>
                  <a:srgbClr val="10546D"/>
                </a:solidFill>
                <a:latin typeface="Gotham"/>
                <a:ea typeface="Gotham"/>
                <a:cs typeface="Gotham"/>
                <a:sym typeface="Gotham"/>
              </a:rPr>
              <a:t>We need to communicate insight we have to offer in fresh, novel ways</a:t>
            </a:r>
          </a:p>
          <a:p>
            <a:pPr marL="606487" lvl="1" indent="-303243" algn="l">
              <a:lnSpc>
                <a:spcPts val="4241"/>
              </a:lnSpc>
              <a:buFont typeface="Arial"/>
              <a:buChar char="•"/>
            </a:pPr>
            <a:r>
              <a:rPr lang="en-US" sz="2809" spc="-70">
                <a:solidFill>
                  <a:srgbClr val="10546D"/>
                </a:solidFill>
                <a:latin typeface="Gotham"/>
                <a:ea typeface="Gotham"/>
                <a:cs typeface="Gotham"/>
                <a:sym typeface="Gotham"/>
              </a:rPr>
              <a:t>There are pillars of effective storytelling</a:t>
            </a:r>
          </a:p>
        </p:txBody>
      </p:sp>
      <p:sp>
        <p:nvSpPr>
          <p:cNvPr id="5" name="TextBox 5"/>
          <p:cNvSpPr txBox="1"/>
          <p:nvPr/>
        </p:nvSpPr>
        <p:spPr>
          <a:xfrm>
            <a:off x="14562166" y="9622576"/>
            <a:ext cx="3443476" cy="457200"/>
          </a:xfrm>
          <a:prstGeom prst="rect">
            <a:avLst/>
          </a:prstGeom>
        </p:spPr>
        <p:txBody>
          <a:bodyPr lIns="0" tIns="0" rIns="0" bIns="0" rtlCol="0" anchor="t">
            <a:spAutoFit/>
          </a:bodyPr>
          <a:lstStyle/>
          <a:p>
            <a:pPr algn="r">
              <a:lnSpc>
                <a:spcPts val="3661"/>
              </a:lnSpc>
            </a:pPr>
            <a:r>
              <a:rPr lang="en-US" sz="3051" spc="-45">
                <a:solidFill>
                  <a:srgbClr val="8EBA3D"/>
                </a:solidFill>
                <a:latin typeface="Gotham"/>
                <a:ea typeface="Gotham"/>
                <a:cs typeface="Gotham"/>
                <a:sym typeface="Gotham"/>
              </a:rPr>
              <a:t>2 of 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Freeform 2"/>
          <p:cNvSpPr/>
          <p:nvPr/>
        </p:nvSpPr>
        <p:spPr>
          <a:xfrm>
            <a:off x="0" y="-191386"/>
            <a:ext cx="18288000" cy="822397"/>
          </a:xfrm>
          <a:custGeom>
            <a:avLst/>
            <a:gdLst/>
            <a:ahLst/>
            <a:cxnLst/>
            <a:rect l="l" t="t" r="r" b="b"/>
            <a:pathLst>
              <a:path w="18288000" h="822397">
                <a:moveTo>
                  <a:pt x="0" y="0"/>
                </a:moveTo>
                <a:lnTo>
                  <a:pt x="18288000" y="0"/>
                </a:lnTo>
                <a:lnTo>
                  <a:pt x="18288000" y="822397"/>
                </a:lnTo>
                <a:lnTo>
                  <a:pt x="0" y="822397"/>
                </a:lnTo>
                <a:lnTo>
                  <a:pt x="0" y="0"/>
                </a:lnTo>
                <a:close/>
              </a:path>
            </a:pathLst>
          </a:custGeom>
          <a:blipFill>
            <a:blip r:embed="rId2"/>
            <a:stretch>
              <a:fillRect l="-21868" t="-33318" r="-166" b="-34397"/>
            </a:stretch>
          </a:blipFill>
        </p:spPr>
        <p:txBody>
          <a:bodyPr/>
          <a:lstStyle/>
          <a:p>
            <a:endParaRPr lang="en-US"/>
          </a:p>
        </p:txBody>
      </p:sp>
      <p:sp>
        <p:nvSpPr>
          <p:cNvPr id="3" name="Freeform 3"/>
          <p:cNvSpPr/>
          <p:nvPr/>
        </p:nvSpPr>
        <p:spPr>
          <a:xfrm>
            <a:off x="6747317" y="4446699"/>
            <a:ext cx="11232173" cy="3868528"/>
          </a:xfrm>
          <a:custGeom>
            <a:avLst/>
            <a:gdLst/>
            <a:ahLst/>
            <a:cxnLst/>
            <a:rect l="l" t="t" r="r" b="b"/>
            <a:pathLst>
              <a:path w="11232173" h="3868528">
                <a:moveTo>
                  <a:pt x="0" y="0"/>
                </a:moveTo>
                <a:lnTo>
                  <a:pt x="11232173" y="0"/>
                </a:lnTo>
                <a:lnTo>
                  <a:pt x="11232173" y="3868527"/>
                </a:lnTo>
                <a:lnTo>
                  <a:pt x="0" y="3868527"/>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253572" y="1515713"/>
            <a:ext cx="15780856" cy="890453"/>
          </a:xfrm>
          <a:prstGeom prst="rect">
            <a:avLst/>
          </a:prstGeom>
        </p:spPr>
        <p:txBody>
          <a:bodyPr lIns="0" tIns="0" rIns="0" bIns="0" rtlCol="0" anchor="t">
            <a:spAutoFit/>
          </a:bodyPr>
          <a:lstStyle/>
          <a:p>
            <a:pPr algn="just">
              <a:lnSpc>
                <a:spcPts val="6423"/>
              </a:lnSpc>
            </a:pPr>
            <a:r>
              <a:rPr lang="en-US" sz="7383" spc="-184">
                <a:solidFill>
                  <a:srgbClr val="2D6479"/>
                </a:solidFill>
                <a:latin typeface="Source Sans Pro"/>
                <a:ea typeface="Source Sans Pro"/>
                <a:cs typeface="Source Sans Pro"/>
                <a:sym typeface="Source Sans Pro"/>
              </a:rPr>
              <a:t>COMPELLING HOOKS</a:t>
            </a:r>
          </a:p>
        </p:txBody>
      </p:sp>
      <p:sp>
        <p:nvSpPr>
          <p:cNvPr id="5" name="TextBox 5"/>
          <p:cNvSpPr txBox="1"/>
          <p:nvPr/>
        </p:nvSpPr>
        <p:spPr>
          <a:xfrm>
            <a:off x="1243631" y="2968141"/>
            <a:ext cx="15800737" cy="1051455"/>
          </a:xfrm>
          <a:prstGeom prst="rect">
            <a:avLst/>
          </a:prstGeom>
        </p:spPr>
        <p:txBody>
          <a:bodyPr lIns="0" tIns="0" rIns="0" bIns="0" rtlCol="0" anchor="t">
            <a:spAutoFit/>
          </a:bodyPr>
          <a:lstStyle/>
          <a:p>
            <a:pPr marL="606487" lvl="1" indent="-303243" algn="l">
              <a:lnSpc>
                <a:spcPts val="4241"/>
              </a:lnSpc>
              <a:buFont typeface="Arial"/>
              <a:buChar char="•"/>
            </a:pPr>
            <a:r>
              <a:rPr lang="en-US" sz="2809" spc="-70">
                <a:solidFill>
                  <a:srgbClr val="10546D"/>
                </a:solidFill>
                <a:latin typeface="Gotham"/>
                <a:ea typeface="Gotham"/>
                <a:cs typeface="Gotham"/>
                <a:sym typeface="Gotham"/>
              </a:rPr>
              <a:t>The hook is one of the most important features of a good story</a:t>
            </a:r>
          </a:p>
          <a:p>
            <a:pPr marL="606487" lvl="1" indent="-303243" algn="l">
              <a:lnSpc>
                <a:spcPts val="4241"/>
              </a:lnSpc>
              <a:buFont typeface="Arial"/>
              <a:buChar char="•"/>
            </a:pPr>
            <a:r>
              <a:rPr lang="en-US" sz="2809" spc="-70">
                <a:solidFill>
                  <a:srgbClr val="10546D"/>
                </a:solidFill>
                <a:latin typeface="Gotham"/>
                <a:ea typeface="Gotham"/>
                <a:cs typeface="Gotham"/>
                <a:sym typeface="Gotham"/>
              </a:rPr>
              <a:t>We see evidence of compelling hooks in short form media all of the time </a:t>
            </a:r>
          </a:p>
        </p:txBody>
      </p:sp>
      <p:sp>
        <p:nvSpPr>
          <p:cNvPr id="6" name="TextBox 6"/>
          <p:cNvSpPr txBox="1"/>
          <p:nvPr/>
        </p:nvSpPr>
        <p:spPr>
          <a:xfrm>
            <a:off x="1253572" y="5708457"/>
            <a:ext cx="5203668" cy="2118255"/>
          </a:xfrm>
          <a:prstGeom prst="rect">
            <a:avLst/>
          </a:prstGeom>
        </p:spPr>
        <p:txBody>
          <a:bodyPr lIns="0" tIns="0" rIns="0" bIns="0" rtlCol="0" anchor="t">
            <a:spAutoFit/>
          </a:bodyPr>
          <a:lstStyle/>
          <a:p>
            <a:pPr marL="606487" lvl="1" indent="-303243" algn="l">
              <a:lnSpc>
                <a:spcPts val="4241"/>
              </a:lnSpc>
              <a:buFont typeface="Arial"/>
              <a:buChar char="•"/>
            </a:pPr>
            <a:r>
              <a:rPr lang="en-US" sz="2809" spc="-70" dirty="0">
                <a:solidFill>
                  <a:srgbClr val="10546D"/>
                </a:solidFill>
                <a:latin typeface="Gotham"/>
                <a:ea typeface="Gotham"/>
                <a:cs typeface="Gotham"/>
                <a:sym typeface="Gotham"/>
              </a:rPr>
              <a:t>“There was no possibility of taking a walk that day.” ― Jane Eyre by Charlotte Brontë</a:t>
            </a:r>
          </a:p>
        </p:txBody>
      </p:sp>
      <p:sp>
        <p:nvSpPr>
          <p:cNvPr id="7" name="TextBox 7"/>
          <p:cNvSpPr txBox="1"/>
          <p:nvPr/>
        </p:nvSpPr>
        <p:spPr>
          <a:xfrm>
            <a:off x="1243631" y="4683595"/>
            <a:ext cx="10713761" cy="820987"/>
          </a:xfrm>
          <a:prstGeom prst="rect">
            <a:avLst/>
          </a:prstGeom>
        </p:spPr>
        <p:txBody>
          <a:bodyPr lIns="0" tIns="0" rIns="0" bIns="0" rtlCol="0" anchor="t">
            <a:spAutoFit/>
          </a:bodyPr>
          <a:lstStyle/>
          <a:p>
            <a:pPr algn="l">
              <a:lnSpc>
                <a:spcPts val="6870"/>
              </a:lnSpc>
            </a:pPr>
            <a:r>
              <a:rPr lang="en-US" sz="4550" b="1" spc="-113">
                <a:solidFill>
                  <a:srgbClr val="10546D"/>
                </a:solidFill>
                <a:latin typeface="Source Sans Pro Bold"/>
                <a:ea typeface="Source Sans Pro Bold"/>
                <a:cs typeface="Source Sans Pro Bold"/>
                <a:sym typeface="Source Sans Pro Bold"/>
              </a:rPr>
              <a:t>For example: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4BAED036-1B08-CCDC-F14A-EFBB4626567D}"/>
              </a:ext>
            </a:extLst>
          </p:cNvPr>
          <p:cNvSpPr/>
          <p:nvPr/>
        </p:nvSpPr>
        <p:spPr>
          <a:xfrm>
            <a:off x="0" y="-191386"/>
            <a:ext cx="18288000" cy="822397"/>
          </a:xfrm>
          <a:custGeom>
            <a:avLst/>
            <a:gdLst/>
            <a:ahLst/>
            <a:cxnLst/>
            <a:rect l="l" t="t" r="r" b="b"/>
            <a:pathLst>
              <a:path w="18288000" h="822397">
                <a:moveTo>
                  <a:pt x="0" y="0"/>
                </a:moveTo>
                <a:lnTo>
                  <a:pt x="18288000" y="0"/>
                </a:lnTo>
                <a:lnTo>
                  <a:pt x="18288000" y="822397"/>
                </a:lnTo>
                <a:lnTo>
                  <a:pt x="0" y="822397"/>
                </a:lnTo>
                <a:lnTo>
                  <a:pt x="0" y="0"/>
                </a:lnTo>
                <a:close/>
              </a:path>
            </a:pathLst>
          </a:custGeom>
          <a:blipFill>
            <a:blip r:embed="rId2"/>
            <a:stretch>
              <a:fillRect l="-21868" t="-33318" r="-166" b="-34397"/>
            </a:stretch>
          </a:blipFill>
        </p:spPr>
        <p:txBody>
          <a:bodyPr/>
          <a:lstStyle/>
          <a:p>
            <a:endParaRPr lang="en-US"/>
          </a:p>
        </p:txBody>
      </p:sp>
      <p:sp>
        <p:nvSpPr>
          <p:cNvPr id="2" name="Freeform 8">
            <a:extLst>
              <a:ext uri="{FF2B5EF4-FFF2-40B4-BE49-F238E27FC236}">
                <a16:creationId xmlns:a16="http://schemas.microsoft.com/office/drawing/2014/main" id="{CB840F3D-5B5B-D2BC-48C7-3B2BB53D841B}"/>
              </a:ext>
            </a:extLst>
          </p:cNvPr>
          <p:cNvSpPr/>
          <p:nvPr/>
        </p:nvSpPr>
        <p:spPr>
          <a:xfrm>
            <a:off x="3771301" y="181712"/>
            <a:ext cx="10745397" cy="9912628"/>
          </a:xfrm>
          <a:custGeom>
            <a:avLst/>
            <a:gdLst/>
            <a:ahLst/>
            <a:cxnLst/>
            <a:rect l="l" t="t" r="r" b="b"/>
            <a:pathLst>
              <a:path w="10745397" h="9912628">
                <a:moveTo>
                  <a:pt x="0" y="0"/>
                </a:moveTo>
                <a:lnTo>
                  <a:pt x="10745397" y="0"/>
                </a:lnTo>
                <a:lnTo>
                  <a:pt x="10745397" y="9912628"/>
                </a:lnTo>
                <a:lnTo>
                  <a:pt x="0" y="9912628"/>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251137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Freeform 2"/>
          <p:cNvSpPr/>
          <p:nvPr/>
        </p:nvSpPr>
        <p:spPr>
          <a:xfrm>
            <a:off x="0" y="-191386"/>
            <a:ext cx="18288000" cy="822397"/>
          </a:xfrm>
          <a:custGeom>
            <a:avLst/>
            <a:gdLst/>
            <a:ahLst/>
            <a:cxnLst/>
            <a:rect l="l" t="t" r="r" b="b"/>
            <a:pathLst>
              <a:path w="18288000" h="822397">
                <a:moveTo>
                  <a:pt x="0" y="0"/>
                </a:moveTo>
                <a:lnTo>
                  <a:pt x="18288000" y="0"/>
                </a:lnTo>
                <a:lnTo>
                  <a:pt x="18288000" y="822397"/>
                </a:lnTo>
                <a:lnTo>
                  <a:pt x="0" y="822397"/>
                </a:lnTo>
                <a:lnTo>
                  <a:pt x="0" y="0"/>
                </a:lnTo>
                <a:close/>
              </a:path>
            </a:pathLst>
          </a:custGeom>
          <a:blipFill>
            <a:blip r:embed="rId2"/>
            <a:stretch>
              <a:fillRect l="-21868" t="-33318" r="-166" b="-34397"/>
            </a:stretch>
          </a:blipFill>
        </p:spPr>
        <p:txBody>
          <a:bodyPr/>
          <a:lstStyle/>
          <a:p>
            <a:endParaRPr lang="en-US"/>
          </a:p>
        </p:txBody>
      </p:sp>
      <p:sp>
        <p:nvSpPr>
          <p:cNvPr id="3" name="TextBox 3"/>
          <p:cNvSpPr txBox="1"/>
          <p:nvPr/>
        </p:nvSpPr>
        <p:spPr>
          <a:xfrm>
            <a:off x="1253572" y="1515713"/>
            <a:ext cx="15780856" cy="890453"/>
          </a:xfrm>
          <a:prstGeom prst="rect">
            <a:avLst/>
          </a:prstGeom>
        </p:spPr>
        <p:txBody>
          <a:bodyPr lIns="0" tIns="0" rIns="0" bIns="0" rtlCol="0" anchor="t">
            <a:spAutoFit/>
          </a:bodyPr>
          <a:lstStyle/>
          <a:p>
            <a:pPr algn="just">
              <a:lnSpc>
                <a:spcPts val="6423"/>
              </a:lnSpc>
            </a:pPr>
            <a:r>
              <a:rPr lang="en-US" sz="7383" spc="-184">
                <a:solidFill>
                  <a:srgbClr val="2D6479"/>
                </a:solidFill>
                <a:latin typeface="Source Sans Pro"/>
                <a:ea typeface="Source Sans Pro"/>
                <a:cs typeface="Source Sans Pro"/>
                <a:sym typeface="Source Sans Pro"/>
              </a:rPr>
              <a:t>WRITING COMPELLING HOOKS</a:t>
            </a:r>
          </a:p>
        </p:txBody>
      </p:sp>
      <p:sp>
        <p:nvSpPr>
          <p:cNvPr id="4" name="TextBox 4"/>
          <p:cNvSpPr txBox="1"/>
          <p:nvPr/>
        </p:nvSpPr>
        <p:spPr>
          <a:xfrm>
            <a:off x="1243631" y="2968141"/>
            <a:ext cx="15800737" cy="5852055"/>
          </a:xfrm>
          <a:prstGeom prst="rect">
            <a:avLst/>
          </a:prstGeom>
        </p:spPr>
        <p:txBody>
          <a:bodyPr lIns="0" tIns="0" rIns="0" bIns="0" rtlCol="0" anchor="t">
            <a:spAutoFit/>
          </a:bodyPr>
          <a:lstStyle/>
          <a:p>
            <a:pPr marL="606487" lvl="1" indent="-303243" algn="l">
              <a:lnSpc>
                <a:spcPts val="4241"/>
              </a:lnSpc>
              <a:buFont typeface="Arial"/>
              <a:buChar char="•"/>
            </a:pPr>
            <a:r>
              <a:rPr lang="en-US" sz="2809" spc="-70">
                <a:solidFill>
                  <a:srgbClr val="10546D"/>
                </a:solidFill>
                <a:latin typeface="Gotham"/>
                <a:ea typeface="Gotham"/>
                <a:cs typeface="Gotham"/>
                <a:sym typeface="Gotham"/>
              </a:rPr>
              <a:t>Begin with a quote or incorporate it early on if it’s worthwhile</a:t>
            </a:r>
          </a:p>
          <a:p>
            <a:pPr marL="606487" lvl="1" indent="-303243" algn="l">
              <a:lnSpc>
                <a:spcPts val="4241"/>
              </a:lnSpc>
              <a:buFont typeface="Arial"/>
              <a:buChar char="•"/>
            </a:pPr>
            <a:r>
              <a:rPr lang="en-US" sz="2809" spc="-70">
                <a:solidFill>
                  <a:srgbClr val="10546D"/>
                </a:solidFill>
                <a:latin typeface="Gotham"/>
                <a:ea typeface="Gotham"/>
                <a:cs typeface="Gotham"/>
                <a:sym typeface="Gotham"/>
              </a:rPr>
              <a:t>Raise a question—one that can only be answered if they continue reading. </a:t>
            </a:r>
          </a:p>
          <a:p>
            <a:pPr marL="606487" lvl="1" indent="-303243" algn="l">
              <a:lnSpc>
                <a:spcPts val="4241"/>
              </a:lnSpc>
              <a:buFont typeface="Arial"/>
              <a:buChar char="•"/>
            </a:pPr>
            <a:r>
              <a:rPr lang="en-US" sz="2809" spc="-70">
                <a:solidFill>
                  <a:srgbClr val="10546D"/>
                </a:solidFill>
                <a:latin typeface="Gotham"/>
                <a:ea typeface="Gotham"/>
                <a:cs typeface="Gotham"/>
                <a:sym typeface="Gotham"/>
              </a:rPr>
              <a:t>In medias res (Begin the story in the middle of a crucial action rather than the obvious beginning. </a:t>
            </a:r>
          </a:p>
          <a:p>
            <a:pPr marL="1212974" lvl="2" indent="-404325" algn="l">
              <a:lnSpc>
                <a:spcPts val="4241"/>
              </a:lnSpc>
              <a:buFont typeface="Arial"/>
              <a:buChar char="⚬"/>
            </a:pPr>
            <a:r>
              <a:rPr lang="en-US" sz="2809" spc="-70">
                <a:solidFill>
                  <a:srgbClr val="10546D"/>
                </a:solidFill>
                <a:latin typeface="Gotham"/>
                <a:ea typeface="Gotham"/>
                <a:cs typeface="Gotham"/>
                <a:sym typeface="Gotham"/>
              </a:rPr>
              <a:t>Ex: a habitat restoration story might begin by describing the moment a team of scientists reintroduced a dozen beavers into Scotland’s rivers to study their impact on biodiversity after a 400-year absence. Then we could go back in time and tackle the events that led up to this moment, and finally, the results, which were beneficial beyond what any scientist on the team anticipated.)</a:t>
            </a:r>
          </a:p>
          <a:p>
            <a:pPr marL="606487" lvl="1" indent="-303243" algn="l">
              <a:lnSpc>
                <a:spcPts val="4241"/>
              </a:lnSpc>
              <a:buFont typeface="Arial"/>
              <a:buChar char="•"/>
            </a:pPr>
            <a:r>
              <a:rPr lang="en-US" sz="2809" spc="-70">
                <a:solidFill>
                  <a:srgbClr val="10546D"/>
                </a:solidFill>
                <a:latin typeface="Gotham"/>
                <a:ea typeface="Gotham"/>
                <a:cs typeface="Gotham"/>
                <a:sym typeface="Gotham"/>
              </a:rPr>
              <a:t>Say something interesting or divisive. For ex: “There is a distinctive, deeply uncanny horror to the way Jimmy Fallon </a:t>
            </a:r>
            <a:r>
              <a:rPr lang="en-US" sz="2809" spc="-70">
                <a:solidFill>
                  <a:srgbClr val="10546D"/>
                </a:solidFill>
                <a:latin typeface="Gotham"/>
                <a:ea typeface="Gotham"/>
                <a:cs typeface="Gotham"/>
                <a:sym typeface="Gotham"/>
                <a:hlinkClick r:id="rId3" tooltip="https://www.youtube.com/watch?v=8P54ohvf_WY"/>
              </a:rPr>
              <a:t>laughs</a:t>
            </a:r>
            <a:r>
              <a:rPr lang="en-US" sz="2809" spc="-70">
                <a:solidFill>
                  <a:srgbClr val="10546D"/>
                </a:solidFill>
                <a:latin typeface="Gotham"/>
                <a:ea typeface="Gotham"/>
                <a:cs typeface="Gotham"/>
                <a:sym typeface="Gotham"/>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Freeform 2"/>
          <p:cNvSpPr/>
          <p:nvPr/>
        </p:nvSpPr>
        <p:spPr>
          <a:xfrm>
            <a:off x="0" y="-191386"/>
            <a:ext cx="18288000" cy="822397"/>
          </a:xfrm>
          <a:custGeom>
            <a:avLst/>
            <a:gdLst/>
            <a:ahLst/>
            <a:cxnLst/>
            <a:rect l="l" t="t" r="r" b="b"/>
            <a:pathLst>
              <a:path w="18288000" h="822397">
                <a:moveTo>
                  <a:pt x="0" y="0"/>
                </a:moveTo>
                <a:lnTo>
                  <a:pt x="18288000" y="0"/>
                </a:lnTo>
                <a:lnTo>
                  <a:pt x="18288000" y="822397"/>
                </a:lnTo>
                <a:lnTo>
                  <a:pt x="0" y="822397"/>
                </a:lnTo>
                <a:lnTo>
                  <a:pt x="0" y="0"/>
                </a:lnTo>
                <a:close/>
              </a:path>
            </a:pathLst>
          </a:custGeom>
          <a:blipFill>
            <a:blip r:embed="rId2"/>
            <a:stretch>
              <a:fillRect l="-21868" t="-33318" r="-166" b="-34397"/>
            </a:stretch>
          </a:blipFill>
        </p:spPr>
        <p:txBody>
          <a:bodyPr/>
          <a:lstStyle/>
          <a:p>
            <a:endParaRPr lang="en-US"/>
          </a:p>
        </p:txBody>
      </p:sp>
      <p:sp>
        <p:nvSpPr>
          <p:cNvPr id="3" name="TextBox 3"/>
          <p:cNvSpPr txBox="1"/>
          <p:nvPr/>
        </p:nvSpPr>
        <p:spPr>
          <a:xfrm>
            <a:off x="1253572" y="1515713"/>
            <a:ext cx="15780856" cy="890453"/>
          </a:xfrm>
          <a:prstGeom prst="rect">
            <a:avLst/>
          </a:prstGeom>
        </p:spPr>
        <p:txBody>
          <a:bodyPr lIns="0" tIns="0" rIns="0" bIns="0" rtlCol="0" anchor="t">
            <a:spAutoFit/>
          </a:bodyPr>
          <a:lstStyle/>
          <a:p>
            <a:pPr algn="just">
              <a:lnSpc>
                <a:spcPts val="6423"/>
              </a:lnSpc>
            </a:pPr>
            <a:r>
              <a:rPr lang="en-US" sz="7383" spc="-184">
                <a:solidFill>
                  <a:srgbClr val="2D6479"/>
                </a:solidFill>
                <a:latin typeface="Source Sans Pro"/>
                <a:ea typeface="Source Sans Pro"/>
                <a:cs typeface="Source Sans Pro"/>
                <a:sym typeface="Source Sans Pro"/>
              </a:rPr>
              <a:t>APPEAL TO EMOTION</a:t>
            </a:r>
          </a:p>
        </p:txBody>
      </p:sp>
      <p:sp>
        <p:nvSpPr>
          <p:cNvPr id="4" name="TextBox 4"/>
          <p:cNvSpPr txBox="1"/>
          <p:nvPr/>
        </p:nvSpPr>
        <p:spPr>
          <a:xfrm>
            <a:off x="1243631" y="2968141"/>
            <a:ext cx="15800737" cy="2651655"/>
          </a:xfrm>
          <a:prstGeom prst="rect">
            <a:avLst/>
          </a:prstGeom>
        </p:spPr>
        <p:txBody>
          <a:bodyPr lIns="0" tIns="0" rIns="0" bIns="0" rtlCol="0" anchor="t">
            <a:spAutoFit/>
          </a:bodyPr>
          <a:lstStyle/>
          <a:p>
            <a:pPr marL="606487" lvl="1" indent="-303243" algn="l">
              <a:lnSpc>
                <a:spcPts val="4241"/>
              </a:lnSpc>
              <a:buFont typeface="Arial"/>
              <a:buChar char="•"/>
            </a:pPr>
            <a:r>
              <a:rPr lang="en-US" sz="2809" spc="-70">
                <a:solidFill>
                  <a:srgbClr val="10546D"/>
                </a:solidFill>
                <a:latin typeface="Gotham"/>
                <a:ea typeface="Gotham"/>
                <a:cs typeface="Gotham"/>
                <a:sym typeface="Gotham"/>
              </a:rPr>
              <a:t>Write for humans; don’t rely on repetitive abstractions.</a:t>
            </a:r>
          </a:p>
          <a:p>
            <a:pPr marL="606487" lvl="1" indent="-303243" algn="l">
              <a:lnSpc>
                <a:spcPts val="4241"/>
              </a:lnSpc>
              <a:buFont typeface="Arial"/>
              <a:buChar char="•"/>
            </a:pPr>
            <a:r>
              <a:rPr lang="en-US" sz="2809" spc="-70">
                <a:solidFill>
                  <a:srgbClr val="10546D"/>
                </a:solidFill>
                <a:latin typeface="Gotham"/>
                <a:ea typeface="Gotham"/>
                <a:cs typeface="Gotham"/>
                <a:sym typeface="Gotham"/>
              </a:rPr>
              <a:t>Write for emotions</a:t>
            </a:r>
          </a:p>
          <a:p>
            <a:pPr marL="606487" lvl="1" indent="-303243" algn="l">
              <a:lnSpc>
                <a:spcPts val="4241"/>
              </a:lnSpc>
              <a:buFont typeface="Arial"/>
              <a:buChar char="•"/>
            </a:pPr>
            <a:r>
              <a:rPr lang="en-US" sz="2809" spc="-70">
                <a:solidFill>
                  <a:srgbClr val="10546D"/>
                </a:solidFill>
                <a:latin typeface="Gotham"/>
                <a:ea typeface="Gotham"/>
                <a:cs typeface="Gotham"/>
                <a:sym typeface="Gotham"/>
              </a:rPr>
              <a:t>Terms like </a:t>
            </a:r>
            <a:r>
              <a:rPr lang="en-US" sz="2809" i="1" spc="-70">
                <a:solidFill>
                  <a:srgbClr val="10546D"/>
                </a:solidFill>
                <a:latin typeface="Gotham Italics"/>
                <a:ea typeface="Gotham Italics"/>
                <a:cs typeface="Gotham Italics"/>
                <a:sym typeface="Gotham Italics"/>
              </a:rPr>
              <a:t>brownfields, revitalization, land reclamation, economic development</a:t>
            </a:r>
            <a:r>
              <a:rPr lang="en-US" sz="2809" spc="-70">
                <a:solidFill>
                  <a:srgbClr val="10546D"/>
                </a:solidFill>
                <a:latin typeface="Gotham"/>
                <a:ea typeface="Gotham"/>
                <a:cs typeface="Gotham"/>
                <a:sym typeface="Gotham"/>
              </a:rPr>
              <a:t>, or </a:t>
            </a:r>
            <a:r>
              <a:rPr lang="en-US" sz="2809" i="1" spc="-70">
                <a:solidFill>
                  <a:srgbClr val="10546D"/>
                </a:solidFill>
                <a:latin typeface="Gotham Italics"/>
                <a:ea typeface="Gotham Italics"/>
                <a:cs typeface="Gotham Italics"/>
                <a:sym typeface="Gotham Italics"/>
              </a:rPr>
              <a:t>redevelopment</a:t>
            </a:r>
            <a:r>
              <a:rPr lang="en-US" sz="2809" spc="-70">
                <a:solidFill>
                  <a:srgbClr val="10546D"/>
                </a:solidFill>
                <a:latin typeface="Gotham"/>
                <a:ea typeface="Gotham"/>
                <a:cs typeface="Gotham"/>
                <a:sym typeface="Gotham"/>
              </a:rPr>
              <a:t>, may point toward incredibly important work in theory, they lack meaning to people hungry for stories.</a:t>
            </a:r>
          </a:p>
        </p:txBody>
      </p:sp>
      <p:sp>
        <p:nvSpPr>
          <p:cNvPr id="5" name="TextBox 5"/>
          <p:cNvSpPr txBox="1"/>
          <p:nvPr/>
        </p:nvSpPr>
        <p:spPr>
          <a:xfrm>
            <a:off x="1233691" y="7242637"/>
            <a:ext cx="15800737" cy="1058599"/>
          </a:xfrm>
          <a:prstGeom prst="rect">
            <a:avLst/>
          </a:prstGeom>
        </p:spPr>
        <p:txBody>
          <a:bodyPr lIns="0" tIns="0" rIns="0" bIns="0" rtlCol="0" anchor="t">
            <a:spAutoFit/>
          </a:bodyPr>
          <a:lstStyle/>
          <a:p>
            <a:pPr marL="606487" lvl="1" indent="-303243" algn="l">
              <a:lnSpc>
                <a:spcPts val="4241"/>
              </a:lnSpc>
              <a:buFont typeface="Arial"/>
              <a:buChar char="•"/>
            </a:pPr>
            <a:r>
              <a:rPr lang="en-US" sz="2809" spc="-70">
                <a:solidFill>
                  <a:srgbClr val="10546D"/>
                </a:solidFill>
                <a:latin typeface="Gotham"/>
                <a:ea typeface="Gotham"/>
                <a:cs typeface="Gotham"/>
                <a:sym typeface="Gotham"/>
              </a:rPr>
              <a:t>Include ample imagery and specificity in the stories we share. </a:t>
            </a:r>
          </a:p>
          <a:p>
            <a:pPr marL="606487" lvl="1" indent="-303243" algn="l">
              <a:lnSpc>
                <a:spcPts val="4241"/>
              </a:lnSpc>
              <a:buFont typeface="Arial"/>
              <a:buChar char="•"/>
            </a:pPr>
            <a:r>
              <a:rPr lang="en-US" sz="2809" spc="-70">
                <a:solidFill>
                  <a:srgbClr val="10546D"/>
                </a:solidFill>
                <a:latin typeface="Gotham"/>
                <a:ea typeface="Gotham"/>
                <a:cs typeface="Gotham"/>
                <a:sym typeface="Gotham"/>
              </a:rPr>
              <a:t>“Show” rather than “tell” readers what to think and feel.</a:t>
            </a:r>
          </a:p>
        </p:txBody>
      </p:sp>
      <p:sp>
        <p:nvSpPr>
          <p:cNvPr id="6" name="TextBox 6"/>
          <p:cNvSpPr txBox="1"/>
          <p:nvPr/>
        </p:nvSpPr>
        <p:spPr>
          <a:xfrm>
            <a:off x="1233691" y="6551398"/>
            <a:ext cx="15780856" cy="440817"/>
          </a:xfrm>
          <a:prstGeom prst="rect">
            <a:avLst/>
          </a:prstGeom>
        </p:spPr>
        <p:txBody>
          <a:bodyPr lIns="0" tIns="0" rIns="0" bIns="0" rtlCol="0" anchor="t">
            <a:spAutoFit/>
          </a:bodyPr>
          <a:lstStyle/>
          <a:p>
            <a:pPr algn="just">
              <a:lnSpc>
                <a:spcPts val="3218"/>
              </a:lnSpc>
            </a:pPr>
            <a:r>
              <a:rPr lang="en-US" sz="3699" spc="-92">
                <a:solidFill>
                  <a:srgbClr val="2D6479"/>
                </a:solidFill>
                <a:latin typeface="Source Sans Pro"/>
                <a:ea typeface="Source Sans Pro"/>
                <a:cs typeface="Source Sans Pro"/>
                <a:sym typeface="Source Sans Pro"/>
              </a:rPr>
              <a:t>HOW DO WE DO THIS?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Freeform 2"/>
          <p:cNvSpPr/>
          <p:nvPr/>
        </p:nvSpPr>
        <p:spPr>
          <a:xfrm>
            <a:off x="0" y="-191386"/>
            <a:ext cx="18288000" cy="822397"/>
          </a:xfrm>
          <a:custGeom>
            <a:avLst/>
            <a:gdLst/>
            <a:ahLst/>
            <a:cxnLst/>
            <a:rect l="l" t="t" r="r" b="b"/>
            <a:pathLst>
              <a:path w="18288000" h="822397">
                <a:moveTo>
                  <a:pt x="0" y="0"/>
                </a:moveTo>
                <a:lnTo>
                  <a:pt x="18288000" y="0"/>
                </a:lnTo>
                <a:lnTo>
                  <a:pt x="18288000" y="822397"/>
                </a:lnTo>
                <a:lnTo>
                  <a:pt x="0" y="822397"/>
                </a:lnTo>
                <a:lnTo>
                  <a:pt x="0" y="0"/>
                </a:lnTo>
                <a:close/>
              </a:path>
            </a:pathLst>
          </a:custGeom>
          <a:blipFill>
            <a:blip r:embed="rId2"/>
            <a:stretch>
              <a:fillRect l="-21868" t="-33318" r="-166" b="-34397"/>
            </a:stretch>
          </a:blipFill>
        </p:spPr>
        <p:txBody>
          <a:bodyPr/>
          <a:lstStyle/>
          <a:p>
            <a:endParaRPr lang="en-US"/>
          </a:p>
        </p:txBody>
      </p:sp>
      <p:sp>
        <p:nvSpPr>
          <p:cNvPr id="3" name="TextBox 3"/>
          <p:cNvSpPr txBox="1"/>
          <p:nvPr/>
        </p:nvSpPr>
        <p:spPr>
          <a:xfrm>
            <a:off x="1028700" y="1397719"/>
            <a:ext cx="15780856" cy="890453"/>
          </a:xfrm>
          <a:prstGeom prst="rect">
            <a:avLst/>
          </a:prstGeom>
        </p:spPr>
        <p:txBody>
          <a:bodyPr lIns="0" tIns="0" rIns="0" bIns="0" rtlCol="0" anchor="t">
            <a:spAutoFit/>
          </a:bodyPr>
          <a:lstStyle/>
          <a:p>
            <a:pPr algn="just">
              <a:lnSpc>
                <a:spcPts val="6423"/>
              </a:lnSpc>
            </a:pPr>
            <a:r>
              <a:rPr lang="en-US" sz="7383" spc="-184">
                <a:solidFill>
                  <a:srgbClr val="2D6479"/>
                </a:solidFill>
                <a:latin typeface="Source Sans Pro"/>
                <a:ea typeface="Source Sans Pro"/>
                <a:cs typeface="Source Sans Pro"/>
                <a:sym typeface="Source Sans Pro"/>
              </a:rPr>
              <a:t>SHOW, DON’T TELL</a:t>
            </a:r>
          </a:p>
        </p:txBody>
      </p:sp>
      <p:sp>
        <p:nvSpPr>
          <p:cNvPr id="4" name="TextBox 4"/>
          <p:cNvSpPr txBox="1"/>
          <p:nvPr/>
        </p:nvSpPr>
        <p:spPr>
          <a:xfrm>
            <a:off x="1028700" y="2731029"/>
            <a:ext cx="16512073" cy="7035124"/>
          </a:xfrm>
          <a:prstGeom prst="rect">
            <a:avLst/>
          </a:prstGeom>
        </p:spPr>
        <p:txBody>
          <a:bodyPr lIns="0" tIns="0" rIns="0" bIns="0" rtlCol="0" anchor="t">
            <a:spAutoFit/>
          </a:bodyPr>
          <a:lstStyle/>
          <a:p>
            <a:pPr algn="l">
              <a:lnSpc>
                <a:spcPts val="4543"/>
              </a:lnSpc>
            </a:pPr>
            <a:r>
              <a:rPr lang="en-US" sz="3009" b="1" spc="-75">
                <a:solidFill>
                  <a:srgbClr val="10546D"/>
                </a:solidFill>
                <a:latin typeface="Gotham Bold"/>
                <a:ea typeface="Gotham Bold"/>
                <a:cs typeface="Gotham Bold"/>
                <a:sym typeface="Gotham Bold"/>
              </a:rPr>
              <a:t>Telling: </a:t>
            </a:r>
          </a:p>
          <a:p>
            <a:pPr algn="l">
              <a:lnSpc>
                <a:spcPts val="3939"/>
              </a:lnSpc>
            </a:pPr>
            <a:r>
              <a:rPr lang="en-US" sz="2609" spc="-65">
                <a:solidFill>
                  <a:srgbClr val="10546D"/>
                </a:solidFill>
                <a:latin typeface="Gotham"/>
                <a:ea typeface="Gotham"/>
                <a:cs typeface="Gotham"/>
                <a:sym typeface="Gotham"/>
              </a:rPr>
              <a:t>Hazardous materials on the abandoned site negatively impacted the town for years, resulting in the 1998 closure of Thomas Elementary School and high rates of lung cancer and a fractured community.</a:t>
            </a:r>
          </a:p>
          <a:p>
            <a:pPr algn="l">
              <a:lnSpc>
                <a:spcPts val="3788"/>
              </a:lnSpc>
            </a:pPr>
            <a:endParaRPr lang="en-US" sz="2609" spc="-65">
              <a:solidFill>
                <a:srgbClr val="10546D"/>
              </a:solidFill>
              <a:latin typeface="Gotham"/>
              <a:ea typeface="Gotham"/>
              <a:cs typeface="Gotham"/>
              <a:sym typeface="Gotham"/>
            </a:endParaRPr>
          </a:p>
          <a:p>
            <a:pPr algn="l">
              <a:lnSpc>
                <a:spcPts val="4543"/>
              </a:lnSpc>
            </a:pPr>
            <a:r>
              <a:rPr lang="en-US" sz="3009" b="1" spc="-75">
                <a:solidFill>
                  <a:srgbClr val="10546D"/>
                </a:solidFill>
                <a:latin typeface="Gotham Bold"/>
                <a:ea typeface="Gotham Bold"/>
                <a:cs typeface="Gotham Bold"/>
                <a:sym typeface="Gotham Bold"/>
              </a:rPr>
              <a:t>Showing: </a:t>
            </a:r>
          </a:p>
          <a:p>
            <a:pPr algn="l">
              <a:lnSpc>
                <a:spcPts val="3926"/>
              </a:lnSpc>
            </a:pPr>
            <a:r>
              <a:rPr lang="en-US" sz="2600" spc="-65">
                <a:solidFill>
                  <a:srgbClr val="10546D"/>
                </a:solidFill>
                <a:latin typeface="Gotham"/>
                <a:ea typeface="Gotham"/>
                <a:cs typeface="Gotham"/>
                <a:sym typeface="Gotham"/>
              </a:rPr>
              <a:t>After its closure in late 1998, the playground behind Thomas Elementary sat empty, its portrait displaying a swing-set stiff with rust, a graffiti-covered jungle gym, and a gravel lot marked off by a sagging chain-link fence. </a:t>
            </a:r>
          </a:p>
          <a:p>
            <a:pPr algn="l">
              <a:lnSpc>
                <a:spcPts val="3926"/>
              </a:lnSpc>
            </a:pPr>
            <a:endParaRPr lang="en-US" sz="2600" spc="-65">
              <a:solidFill>
                <a:srgbClr val="10546D"/>
              </a:solidFill>
              <a:latin typeface="Gotham"/>
              <a:ea typeface="Gotham"/>
              <a:cs typeface="Gotham"/>
              <a:sym typeface="Gotham"/>
            </a:endParaRPr>
          </a:p>
          <a:p>
            <a:pPr algn="l">
              <a:lnSpc>
                <a:spcPts val="3926"/>
              </a:lnSpc>
            </a:pPr>
            <a:r>
              <a:rPr lang="en-US" sz="2600" spc="-65">
                <a:solidFill>
                  <a:srgbClr val="10546D"/>
                </a:solidFill>
                <a:latin typeface="Gotham"/>
                <a:ea typeface="Gotham"/>
                <a:cs typeface="Gotham"/>
                <a:sym typeface="Gotham"/>
              </a:rPr>
              <a:t>This image was taken a decade after Mr. Hayes, the school’s music teacher, began pausing mid-lesson, one hand pressed against his chest while he struggled to catch his breath. Other times, Mr. Hayes was overtaken by coughing fits and had to excuse himself from the classroom, and by the following spring, the widely known alto singer had retired early from a lung cancer diagnosis. </a:t>
            </a:r>
          </a:p>
          <a:p>
            <a:pPr algn="l">
              <a:lnSpc>
                <a:spcPts val="3788"/>
              </a:lnSpc>
            </a:pPr>
            <a:endParaRPr lang="en-US" sz="2600" spc="-65">
              <a:solidFill>
                <a:srgbClr val="10546D"/>
              </a:solidFill>
              <a:latin typeface="Gotham"/>
              <a:ea typeface="Gotham"/>
              <a:cs typeface="Gotham"/>
              <a:sym typeface="Gotham"/>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6F5"/>
        </a:solidFill>
        <a:effectLst/>
      </p:bgPr>
    </p:bg>
    <p:spTree>
      <p:nvGrpSpPr>
        <p:cNvPr id="1" name=""/>
        <p:cNvGrpSpPr/>
        <p:nvPr/>
      </p:nvGrpSpPr>
      <p:grpSpPr>
        <a:xfrm>
          <a:off x="0" y="0"/>
          <a:ext cx="0" cy="0"/>
          <a:chOff x="0" y="0"/>
          <a:chExt cx="0" cy="0"/>
        </a:xfrm>
      </p:grpSpPr>
      <p:sp>
        <p:nvSpPr>
          <p:cNvPr id="2" name="Freeform 2"/>
          <p:cNvSpPr/>
          <p:nvPr/>
        </p:nvSpPr>
        <p:spPr>
          <a:xfrm>
            <a:off x="0" y="-95693"/>
            <a:ext cx="18288000" cy="788807"/>
          </a:xfrm>
          <a:custGeom>
            <a:avLst/>
            <a:gdLst/>
            <a:ahLst/>
            <a:cxnLst/>
            <a:rect l="l" t="t" r="r" b="b"/>
            <a:pathLst>
              <a:path w="18288000" h="788807">
                <a:moveTo>
                  <a:pt x="0" y="0"/>
                </a:moveTo>
                <a:lnTo>
                  <a:pt x="18288000" y="0"/>
                </a:lnTo>
                <a:lnTo>
                  <a:pt x="18288000" y="788807"/>
                </a:lnTo>
                <a:lnTo>
                  <a:pt x="0" y="788807"/>
                </a:lnTo>
                <a:lnTo>
                  <a:pt x="0" y="0"/>
                </a:lnTo>
                <a:close/>
              </a:path>
            </a:pathLst>
          </a:custGeom>
          <a:blipFill>
            <a:blip r:embed="rId2"/>
            <a:stretch>
              <a:fillRect l="-21868" t="-34737" r="-166" b="-40120"/>
            </a:stretch>
          </a:blipFill>
        </p:spPr>
        <p:txBody>
          <a:bodyPr/>
          <a:lstStyle/>
          <a:p>
            <a:endParaRPr lang="en-US"/>
          </a:p>
        </p:txBody>
      </p:sp>
      <p:sp>
        <p:nvSpPr>
          <p:cNvPr id="3" name="TextBox 3"/>
          <p:cNvSpPr txBox="1"/>
          <p:nvPr/>
        </p:nvSpPr>
        <p:spPr>
          <a:xfrm>
            <a:off x="1028700" y="1729520"/>
            <a:ext cx="16457043" cy="2902495"/>
          </a:xfrm>
          <a:prstGeom prst="rect">
            <a:avLst/>
          </a:prstGeom>
        </p:spPr>
        <p:txBody>
          <a:bodyPr lIns="0" tIns="0" rIns="0" bIns="0" rtlCol="0" anchor="t">
            <a:spAutoFit/>
          </a:bodyPr>
          <a:lstStyle/>
          <a:p>
            <a:pPr algn="l">
              <a:lnSpc>
                <a:spcPts val="11048"/>
              </a:lnSpc>
            </a:pPr>
            <a:r>
              <a:rPr lang="en-US" sz="11880" i="1" spc="-225">
                <a:solidFill>
                  <a:srgbClr val="10546D"/>
                </a:solidFill>
                <a:latin typeface="Source Sans Pro Italics"/>
                <a:ea typeface="Source Sans Pro Italics"/>
                <a:cs typeface="Source Sans Pro Italics"/>
                <a:sym typeface="Source Sans Pro Italics"/>
              </a:rPr>
              <a:t>Visual and design elements are essential.</a:t>
            </a:r>
          </a:p>
        </p:txBody>
      </p:sp>
      <p:sp>
        <p:nvSpPr>
          <p:cNvPr id="4" name="TextBox 4"/>
          <p:cNvSpPr txBox="1"/>
          <p:nvPr/>
        </p:nvSpPr>
        <p:spPr>
          <a:xfrm>
            <a:off x="1121009" y="5371472"/>
            <a:ext cx="16364734" cy="3643933"/>
          </a:xfrm>
          <a:prstGeom prst="rect">
            <a:avLst/>
          </a:prstGeom>
        </p:spPr>
        <p:txBody>
          <a:bodyPr lIns="0" tIns="0" rIns="0" bIns="0" rtlCol="0" anchor="t">
            <a:spAutoFit/>
          </a:bodyPr>
          <a:lstStyle/>
          <a:p>
            <a:pPr marL="983394" lvl="1" indent="-491697" algn="l">
              <a:lnSpc>
                <a:spcPts val="5739"/>
              </a:lnSpc>
              <a:buFont typeface="Arial"/>
              <a:buChar char="•"/>
            </a:pPr>
            <a:r>
              <a:rPr lang="en-US" sz="4554" b="1" spc="-86">
                <a:solidFill>
                  <a:srgbClr val="53A1B2"/>
                </a:solidFill>
                <a:latin typeface="Gotham Bold"/>
                <a:ea typeface="Gotham Bold"/>
                <a:cs typeface="Gotham Bold"/>
                <a:sym typeface="Gotham Bold"/>
              </a:rPr>
              <a:t>When it comes to copy for graphics, less is always more. </a:t>
            </a:r>
          </a:p>
          <a:p>
            <a:pPr algn="l">
              <a:lnSpc>
                <a:spcPts val="5739"/>
              </a:lnSpc>
            </a:pPr>
            <a:endParaRPr lang="en-US" sz="4554" b="1" spc="-86">
              <a:solidFill>
                <a:srgbClr val="53A1B2"/>
              </a:solidFill>
              <a:latin typeface="Gotham Bold"/>
              <a:ea typeface="Gotham Bold"/>
              <a:cs typeface="Gotham Bold"/>
              <a:sym typeface="Gotham Bold"/>
            </a:endParaRPr>
          </a:p>
          <a:p>
            <a:pPr marL="983394" lvl="1" indent="-491697" algn="l">
              <a:lnSpc>
                <a:spcPts val="5739"/>
              </a:lnSpc>
              <a:buFont typeface="Arial"/>
              <a:buChar char="•"/>
            </a:pPr>
            <a:r>
              <a:rPr lang="en-US" sz="4554" b="1" spc="-86">
                <a:solidFill>
                  <a:srgbClr val="53A1B2"/>
                </a:solidFill>
                <a:latin typeface="Gotham Bold"/>
                <a:ea typeface="Gotham Bold"/>
                <a:cs typeface="Gotham Bold"/>
                <a:sym typeface="Gotham Bold"/>
              </a:rPr>
              <a:t>Two minutes of editing a photo to use online can make a huge impact.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196DC1E8CC35438D03E26F86101FD9" ma:contentTypeVersion="19" ma:contentTypeDescription="Create a new document." ma:contentTypeScope="" ma:versionID="aba094f00d8a4afcc31433ce96d2fc17">
  <xsd:schema xmlns:xsd="http://www.w3.org/2001/XMLSchema" xmlns:xs="http://www.w3.org/2001/XMLSchema" xmlns:p="http://schemas.microsoft.com/office/2006/metadata/properties" xmlns:ns2="70cb6a4b-2f16-47dd-bbdf-5c5c82bcacc6" xmlns:ns3="3a257536-574a-4220-8e97-c5e1f8360ebd" targetNamespace="http://schemas.microsoft.com/office/2006/metadata/properties" ma:root="true" ma:fieldsID="3a838055d6fc98f733536f191ea6edd8" ns2:_="" ns3:_="">
    <xsd:import namespace="70cb6a4b-2f16-47dd-bbdf-5c5c82bcacc6"/>
    <xsd:import namespace="3a257536-574a-4220-8e97-c5e1f8360eb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cb6a4b-2f16-47dd-bbdf-5c5c82bcac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8ed7cba-b263-44e1-aaea-116db9091a5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257536-574a-4220-8e97-c5e1f8360eb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9f701c7-acfa-4d75-a67f-ba1f21f5bcfa}" ma:internalName="TaxCatchAll" ma:showField="CatchAllData" ma:web="3a257536-574a-4220-8e97-c5e1f8360eb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0cb6a4b-2f16-47dd-bbdf-5c5c82bcacc6">
      <Terms xmlns="http://schemas.microsoft.com/office/infopath/2007/PartnerControls"/>
    </lcf76f155ced4ddcb4097134ff3c332f>
    <TaxCatchAll xmlns="3a257536-574a-4220-8e97-c5e1f8360ebd" xsi:nil="true"/>
  </documentManagement>
</p:properties>
</file>

<file path=customXml/itemProps1.xml><?xml version="1.0" encoding="utf-8"?>
<ds:datastoreItem xmlns:ds="http://schemas.openxmlformats.org/officeDocument/2006/customXml" ds:itemID="{51615138-F7D9-44EC-A0E4-FC4E715F4823}"/>
</file>

<file path=customXml/itemProps2.xml><?xml version="1.0" encoding="utf-8"?>
<ds:datastoreItem xmlns:ds="http://schemas.openxmlformats.org/officeDocument/2006/customXml" ds:itemID="{2BE9C381-FE31-4873-A1B8-7AF8300E0594}"/>
</file>

<file path=customXml/itemProps3.xml><?xml version="1.0" encoding="utf-8"?>
<ds:datastoreItem xmlns:ds="http://schemas.openxmlformats.org/officeDocument/2006/customXml" ds:itemID="{EEBCBEF0-9414-42AE-B7A8-C0A95AB1D8F1}"/>
</file>

<file path=docProps/app.xml><?xml version="1.0" encoding="utf-8"?>
<Properties xmlns="http://schemas.openxmlformats.org/officeDocument/2006/extended-properties" xmlns:vt="http://schemas.openxmlformats.org/officeDocument/2006/docPropsVTypes">
  <TotalTime>2</TotalTime>
  <Words>758</Words>
  <Application>Microsoft Macintosh PowerPoint</Application>
  <PresentationFormat>Custom</PresentationFormat>
  <Paragraphs>65</Paragraphs>
  <Slides>12</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Source Sans Pro</vt:lpstr>
      <vt:lpstr>Source Sans Pro Bold</vt:lpstr>
      <vt:lpstr>Gotham Italics</vt:lpstr>
      <vt:lpstr>Arial</vt:lpstr>
      <vt:lpstr>Source Sans Pro Italics</vt:lpstr>
      <vt:lpstr>Calibri</vt:lpstr>
      <vt:lpstr>Gotham</vt:lpstr>
      <vt:lpstr>Gotham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Storytelling in the Modern Age</dc:title>
  <cp:lastModifiedBy>Hayley Veilleux</cp:lastModifiedBy>
  <cp:revision>2</cp:revision>
  <dcterms:created xsi:type="dcterms:W3CDTF">2006-08-16T00:00:00Z</dcterms:created>
  <dcterms:modified xsi:type="dcterms:W3CDTF">2026-05-05T18:10:24Z</dcterms:modified>
  <dc:identifier>DAHIwpraoW4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0x010100C4196DC1E8CC35438D03E26F86101FD9</vt:lpwstr>
  </property>
  <property fmtid="{D5CDD505-2E9C-101B-9397-08002B2CF9AE}" pid="3" name="Order">
    <vt:lpwstr>231000.000000000</vt:lpwstr>
  </property>
  <property fmtid="{D5CDD505-2E9C-101B-9397-08002B2CF9AE}" pid="4" name="xd_ProgID">
    <vt:lpwstr/>
  </property>
  <property fmtid="{D5CDD505-2E9C-101B-9397-08002B2CF9AE}" pid="5" name="MediaServiceImageTags">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