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3.xml" ContentType="application/inkml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4.xml" ContentType="application/inkml+xml"/>
  <Override PartName="/ppt/ink/ink2.xml" ContentType="application/inkml+xml"/>
  <Override PartName="/ppt/ink/ink3.xml" ContentType="application/inkml+xml"/>
  <Override PartName="/ppt/ink/ink1.xml" ContentType="application/inkml+xml"/>
  <Override PartName="/ppt/ink/ink5.xml" ContentType="application/inkml+xml"/>
  <Override PartName="/ppt/ink/ink13.xml" ContentType="application/inkml+xml"/>
  <Override PartName="/ppt/ink/ink18.xml" ContentType="application/inkml+xml"/>
  <Override PartName="/ppt/ink/ink17.xml" ContentType="application/inkml+xml"/>
  <Override PartName="/ppt/ink/ink16.xml" ContentType="application/inkml+xml"/>
  <Override PartName="/ppt/ink/ink15.xml" ContentType="application/inkml+xml"/>
  <Override PartName="/ppt/revisionInfo.xml" ContentType="application/vnd.ms-powerpoint.revisioninfo+xml"/>
  <Override PartName="/ppt/ink/ink12.xml" ContentType="application/inkml+xml"/>
  <Override PartName="/ppt/ink/ink11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4.xml" ContentType="application/inkml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8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71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56EC8B-32A0-48D7-BA0B-67146F30AAD3}" v="7" dt="2026-04-29T21:10:41.726"/>
    <p1510:client id="{D174794A-D5D7-65CB-9686-47C77177F4DD}" v="429" dt="2026-04-30T16:19:51.3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6T19:15:24.570"/>
    </inkml:context>
    <inkml:brush xml:id="br0">
      <inkml:brushProperty name="width" value="0.025" units="cm"/>
      <inkml:brushProperty name="height" value="0.15" units="cm"/>
      <inkml:brushProperty name="color" value="#72828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6T19:17:13.247"/>
    </inkml:context>
    <inkml:brush xml:id="br0">
      <inkml:brushProperty name="width" value="0.025" units="cm"/>
      <inkml:brushProperty name="height" value="0.15" units="cm"/>
      <inkml:brushProperty name="color" value="#1C1C1C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6T19:18:06.643"/>
    </inkml:context>
    <inkml:brush xml:id="br0">
      <inkml:brushProperty name="width" value="0.025" units="cm"/>
      <inkml:brushProperty name="height" value="0.15" units="cm"/>
      <inkml:brushProperty name="color" value="#9C6324"/>
      <inkml:brushProperty name="ignorePressure" value="1"/>
      <inkml:brushProperty name="inkEffects" value="pencil"/>
    </inkml:brush>
  </inkml:definitions>
  <inkml:trace contextRef="#ctx0" brushRef="#br0">0 0,'1'0,"2"0,2 1,0 1,0 2,-1-1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6T19:18:08.179"/>
    </inkml:context>
    <inkml:brush xml:id="br0">
      <inkml:brushProperty name="width" value="0.025" units="cm"/>
      <inkml:brushProperty name="height" value="0.15" units="cm"/>
      <inkml:brushProperty name="color" value="#9C6324"/>
      <inkml:brushProperty name="ignorePressure" value="1"/>
      <inkml:brushProperty name="inkEffects" value="pencil"/>
    </inkml:brush>
  </inkml:definitions>
  <inkml:trace contextRef="#ctx0" brushRef="#br0">1 55,'0'0,"0"-3,0-1,0 0,0-2,0 0,0-1,0 0,0 1,0-1,0 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6T19:18:12.391"/>
    </inkml:context>
    <inkml:brush xml:id="br0">
      <inkml:brushProperty name="width" value="0.025" units="cm"/>
      <inkml:brushProperty name="height" value="0.15" units="cm"/>
      <inkml:brushProperty name="color" value="#9C6324"/>
      <inkml:brushProperty name="ignorePressure" value="1"/>
      <inkml:brushProperty name="inkEffects" value="pencil"/>
    </inkml:brush>
  </inkml:definitions>
  <inkml:trace contextRef="#ctx0" brushRef="#br0">5 3,'0'2,"0"0,0 2,0 0,0 1,0 2,-1-1,0 2,0-2,0-1,1-2,0-4,-1-1,1-2,0-1,1-1,0 0,0-1,1 1,-1 1,1 0,0 1,0 1,-1 3,0 2,-1 2,0 3,0 1,0-1,0 0,0 0,0 0,0-1,0 0,0 2,0-1,1 1,2 0,0-1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6T19:18:53.225"/>
    </inkml:context>
    <inkml:brush xml:id="br0">
      <inkml:brushProperty name="width" value="0.025" units="cm"/>
      <inkml:brushProperty name="height" value="0.15" units="cm"/>
      <inkml:brushProperty name="color" value="#70471A"/>
      <inkml:brushProperty name="ignorePressure" value="1"/>
      <inkml:brushProperty name="inkEffects" value="pencil"/>
    </inkml:brush>
  </inkml:definitions>
  <inkml:trace contextRef="#ctx0" brushRef="#br0">1 0,'2'3,"2"0,1 3,1 0,0 0,-1-1,1 2,0 0,2-2,-1 0,0 0,0-3,-1 1,0 1,-1-1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6T19:18:57.269"/>
    </inkml:context>
    <inkml:brush xml:id="br0">
      <inkml:brushProperty name="width" value="0.025" units="cm"/>
      <inkml:brushProperty name="height" value="0.15" units="cm"/>
      <inkml:brushProperty name="color" value="#70471A"/>
      <inkml:brushProperty name="ignorePressure" value="1"/>
      <inkml:brushProperty name="inkEffects" value="pencil"/>
    </inkml:brush>
  </inkml:definitions>
  <inkml:trace contextRef="#ctx0" brushRef="#br0">101 0,'0'1,"0"0,-1 1,-1 0,0 0,-1 1,0 0,0 0,-1 0,-2 0,0 0,-1 0,0 0,0-1,2 1,2 1,0-1,0 1,0 1,-1-1,0 0,0 0,1 1,-1 0,-1 1,1-1,0-2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6T19:19:04.119"/>
    </inkml:context>
    <inkml:brush xml:id="br0">
      <inkml:brushProperty name="width" value="0.025" units="cm"/>
      <inkml:brushProperty name="height" value="0.15" units="cm"/>
      <inkml:brushProperty name="color" value="#70471A"/>
      <inkml:brushProperty name="ignorePressure" value="1"/>
      <inkml:brushProperty name="inkEffects" value="pencil"/>
    </inkml:brush>
  </inkml:definitions>
  <inkml:trace contextRef="#ctx0" brushRef="#br0">1 7,'0'-1,"1"0,0-1,2 0,1 1,1 4,1 1,-2 1,-1 0,-2-1,-3-2,-2 0,-1-2,-1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6T19:19:31.412"/>
    </inkml:context>
    <inkml:brush xml:id="br0">
      <inkml:brushProperty name="width" value="0.035" units="cm"/>
      <inkml:brushProperty name="height" value="0.21" units="cm"/>
      <inkml:brushProperty name="color" value="#70471A"/>
      <inkml:brushProperty name="ignorePressure" value="1"/>
      <inkml:brushProperty name="inkEffects" value="pencil"/>
    </inkml:brush>
  </inkml:definitions>
  <inkml:trace contextRef="#ctx0" brushRef="#br0">6 0,'0'1,"0"1,0 1,0 3,0 1,0 0,0 0,0 0,0 0,0-1,0-4,0-3,-1-2,0-1,0-1,0 0,0 0,1 0,0-1,0 1,0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6T19:19:52.637"/>
    </inkml:context>
    <inkml:brush xml:id="br0">
      <inkml:brushProperty name="width" value="0.035" units="cm"/>
      <inkml:brushProperty name="height" value="0.21" units="cm"/>
      <inkml:brushProperty name="color" value="#70471A"/>
      <inkml:brushProperty name="ignorePressure" value="1"/>
      <inkml:brushProperty name="inkEffects" value="pencil"/>
    </inkml:brush>
  </inkml:definitions>
  <inkml:trace contextRef="#ctx0" brushRef="#br0">5 1,'-1'0,"0"4,0 0,0 2,1-1,-1 2,1 0,0 0,1 0,1 0,0-2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6T19:23:24.799"/>
    </inkml:context>
    <inkml:brush xml:id="br0">
      <inkml:brushProperty name="width" value="0.025" units="cm"/>
      <inkml:brushProperty name="height" value="0.025" units="cm"/>
      <inkml:brushProperty name="color" value="#A26126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6T19:15:44.670"/>
    </inkml:context>
    <inkml:brush xml:id="br0">
      <inkml:brushProperty name="width" value="0.025" units="cm"/>
      <inkml:brushProperty name="height" value="0.15" units="cm"/>
      <inkml:brushProperty name="color" value="#606D72"/>
      <inkml:brushProperty name="ignorePressure" value="1"/>
      <inkml:brushProperty name="inkEffects" value="pencil"/>
    </inkml:brush>
  </inkml:definitions>
  <inkml:trace contextRef="#ctx0" brushRef="#br0">1 1,'0'1,"0"0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6T19:23:34.799"/>
    </inkml:context>
    <inkml:brush xml:id="br0">
      <inkml:brushProperty name="width" value="0.025" units="cm"/>
      <inkml:brushProperty name="height" value="0.025" units="cm"/>
      <inkml:brushProperty name="color" value="#A26126"/>
    </inkml:brush>
  </inkml:definitions>
  <inkml:trace contextRef="#ctx0" brushRef="#br0">0 1 24575,'0'0'-8191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6T19:23:36.774"/>
    </inkml:context>
    <inkml:brush xml:id="br0">
      <inkml:brushProperty name="width" value="0.025" units="cm"/>
      <inkml:brushProperty name="height" value="0.025" units="cm"/>
      <inkml:brushProperty name="color" value="#A26126"/>
    </inkml:brush>
  </inkml:definitions>
  <inkml:trace contextRef="#ctx0" brushRef="#br0">0 0 24575,'0'0'-8191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6T19:23:37.677"/>
    </inkml:context>
    <inkml:brush xml:id="br0">
      <inkml:brushProperty name="width" value="0.025" units="cm"/>
      <inkml:brushProperty name="height" value="0.025" units="cm"/>
      <inkml:brushProperty name="color" value="#A26126"/>
    </inkml:brush>
  </inkml:definitions>
  <inkml:trace contextRef="#ctx0" brushRef="#br0">0 1 24575,'0'0'-8191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6T19:23:39.913"/>
    </inkml:context>
    <inkml:brush xml:id="br0">
      <inkml:brushProperty name="width" value="0.025" units="cm"/>
      <inkml:brushProperty name="height" value="0.025" units="cm"/>
      <inkml:brushProperty name="color" value="#A26126"/>
    </inkml:brush>
  </inkml:definitions>
  <inkml:trace contextRef="#ctx0" brushRef="#br0">1 1 24575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6T19:23:41.967"/>
    </inkml:context>
    <inkml:brush xml:id="br0">
      <inkml:brushProperty name="width" value="0.025" units="cm"/>
      <inkml:brushProperty name="height" value="0.025" units="cm"/>
      <inkml:brushProperty name="color" value="#A26126"/>
    </inkml:brush>
  </inkml:definitions>
  <inkml:trace contextRef="#ctx0" brushRef="#br0">1 1 24575,'0'0'-8191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6T19:23:44.327"/>
    </inkml:context>
    <inkml:brush xml:id="br0">
      <inkml:brushProperty name="width" value="0.025" units="cm"/>
      <inkml:brushProperty name="height" value="0.025" units="cm"/>
      <inkml:brushProperty name="color" value="#A26126"/>
    </inkml:brush>
  </inkml:definitions>
  <inkml:trace contextRef="#ctx0" brushRef="#br0">0 0 24575,'0'0'-8191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6T19:23:46.296"/>
    </inkml:context>
    <inkml:brush xml:id="br0">
      <inkml:brushProperty name="width" value="0.025" units="cm"/>
      <inkml:brushProperty name="height" value="0.025" units="cm"/>
      <inkml:brushProperty name="color" value="#A26126"/>
    </inkml:brush>
  </inkml:definitions>
  <inkml:trace contextRef="#ctx0" brushRef="#br0">1 0 24575,'0'0'-8191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6T19:23:48.339"/>
    </inkml:context>
    <inkml:brush xml:id="br0">
      <inkml:brushProperty name="width" value="0.025" units="cm"/>
      <inkml:brushProperty name="height" value="0.025" units="cm"/>
      <inkml:brushProperty name="color" value="#A26126"/>
    </inkml:brush>
  </inkml:definitions>
  <inkml:trace contextRef="#ctx0" brushRef="#br0">1 0 24575,'-1'0'0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6T19:16:26.790"/>
    </inkml:context>
    <inkml:brush xml:id="br0">
      <inkml:brushProperty name="width" value="0.025" units="cm"/>
      <inkml:brushProperty name="height" value="0.15" units="cm"/>
      <inkml:brushProperty name="color" value="#606D72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6T19:16:28.824"/>
    </inkml:context>
    <inkml:brush xml:id="br0">
      <inkml:brushProperty name="width" value="0.025" units="cm"/>
      <inkml:brushProperty name="height" value="0.15" units="cm"/>
      <inkml:brushProperty name="color" value="#606D72"/>
      <inkml:brushProperty name="ignorePressure" value="1"/>
      <inkml:brushProperty name="inkEffects" value="pencil"/>
    </inkml:brush>
  </inkml:definitions>
  <inkml:trace contextRef="#ctx0" brushRef="#br0">3 0,'-1'0,"0"0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6T19:16:29.158"/>
    </inkml:context>
    <inkml:brush xml:id="br0">
      <inkml:brushProperty name="width" value="0.025" units="cm"/>
      <inkml:brushProperty name="height" value="0.15" units="cm"/>
      <inkml:brushProperty name="color" value="#606D72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6T19:16:29.400"/>
    </inkml:context>
    <inkml:brush xml:id="br0">
      <inkml:brushProperty name="width" value="0.025" units="cm"/>
      <inkml:brushProperty name="height" value="0.15" units="cm"/>
      <inkml:brushProperty name="color" value="#606D72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6T19:16:29.611"/>
    </inkml:context>
    <inkml:brush xml:id="br0">
      <inkml:brushProperty name="width" value="0.025" units="cm"/>
      <inkml:brushProperty name="height" value="0.15" units="cm"/>
      <inkml:brushProperty name="color" value="#606D72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6T19:16:41.990"/>
    </inkml:context>
    <inkml:brush xml:id="br0">
      <inkml:brushProperty name="width" value="0.025" units="cm"/>
      <inkml:brushProperty name="height" value="0.15" units="cm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6T19:16:45.786"/>
    </inkml:context>
    <inkml:brush xml:id="br0">
      <inkml:brushProperty name="width" value="0.025" units="cm"/>
      <inkml:brushProperty name="height" value="0.15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CE63D-6D22-7023-451D-27A1B7FA32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17B5C7-7FF9-9AC0-D6CF-D51A6D300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701F4-1BEF-B89E-035F-3F0491075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15BE-DFAC-4BF5-B9E7-DA2D6E91DD90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E8409-D01D-807A-49E0-9556082B4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380CD-AA86-31AE-F71E-1FCE33744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8D6A-7061-43B4-8AD3-C426FCD83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35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82151-5E9F-3155-72F2-1FDBDF22D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6A4C7C-9FD2-F223-6D6C-1F67DC52F1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9B6FC-7FF9-58F9-ABDF-41EBB7A0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15BE-DFAC-4BF5-B9E7-DA2D6E91DD90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BDE40-93DE-DB4A-EC89-678B2EA7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795FE-F3B1-883F-2A67-E8EA2699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8D6A-7061-43B4-8AD3-C426FCD83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0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E8FC0F-85A8-99FA-2CF7-C10A994560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2C13F9-621F-5B2E-7909-CDDD24A91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CB96E-33CE-94C9-8F1D-E78354FA9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15BE-DFAC-4BF5-B9E7-DA2D6E91DD90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171B2-63B4-31F9-9A14-661098299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D72A6-1272-6569-55DA-85DC731D8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8D6A-7061-43B4-8AD3-C426FCD83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32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18575-79C5-E824-0615-6AA3F4CD6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74425-4A55-3755-B79E-F97EEDB4E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AC320-5C13-BA81-7BDA-66DCB663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15BE-DFAC-4BF5-B9E7-DA2D6E91DD90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C1EA3-7C6B-04FC-C1DD-9FF2DD472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DAE08-3158-E393-6224-E95419327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8D6A-7061-43B4-8AD3-C426FCD83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64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D44D6-EEAF-B284-9E80-21D61B331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68219-1E75-9041-1A63-0C5938F2E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AB0A3-1250-70D6-D05A-C210DD0D2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15BE-DFAC-4BF5-B9E7-DA2D6E91DD90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1A4FC-6788-43BB-3B26-EF7A129E0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CF069-BEF8-B4C0-CF1A-7D5FF867A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8D6A-7061-43B4-8AD3-C426FCD83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67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3EC3-D636-73EE-66ED-0FC00822E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9D2C6-03E3-E115-7321-09D77467EB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991385-82B3-61FF-BCD3-83FC6EE79C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29E8B-7BA9-4757-1B04-32BCBAF49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15BE-DFAC-4BF5-B9E7-DA2D6E91DD90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FFAD90-BBC7-C147-A482-FD654C44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C5377-14D9-2B24-3092-08B914AA3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8D6A-7061-43B4-8AD3-C426FCD83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3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57774-DFE8-3E11-2FD5-A1EFB13D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6F0F2-13F4-F2C1-934A-6604228B6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BBF5A-FAC5-2029-DBB5-613C1C3BE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37F183-FC27-8B42-4A8E-44CBC90DB2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493E6E-AE55-686A-D176-64DDA152F8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CA0D60-203A-24DA-D5BC-82B81A8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15BE-DFAC-4BF5-B9E7-DA2D6E91DD90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5C83AD-28B7-A24B-982C-1212EB31D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E86535-BF3E-8757-57A2-EB4FD1D07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8D6A-7061-43B4-8AD3-C426FCD83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97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69A78-B439-5070-8961-324AB98E4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EA2EB1-C891-93B8-88E9-539D00A8B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15BE-DFAC-4BF5-B9E7-DA2D6E91DD90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D73053-ADB4-1346-9E26-23A3C7B3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5D22E0-111C-6329-441D-27E3E09AB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8D6A-7061-43B4-8AD3-C426FCD83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92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55D55C-C216-A0AB-2B68-0550A6A5C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15BE-DFAC-4BF5-B9E7-DA2D6E91DD90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8DD93A-0336-0D89-3A72-D8B4BF4E3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26797-D91F-4008-191A-BEC06EA8B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8D6A-7061-43B4-8AD3-C426FCD83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41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52B4D-2C50-3B52-E192-83B1FD417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98C1C-9C64-AB24-3E93-BCE76022C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0BE78D-C1A4-2DD9-6F5D-52C0CEAD7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39FCC8-08AA-6E03-7E85-8BF18413D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15BE-DFAC-4BF5-B9E7-DA2D6E91DD90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469097-7EAC-822A-84A4-56BDC2823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81C51-F368-877D-A863-31CF93AE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8D6A-7061-43B4-8AD3-C426FCD83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35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688F4-A17F-FCF4-DF89-738D910B5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F12203-28D4-CEA2-56A6-1A22261D50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6F6B35-D434-4A90-A884-C6FD2F7E6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AA1EF9-C5A0-4B94-D521-5539CF922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15BE-DFAC-4BF5-B9E7-DA2D6E91DD90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C918CB-D7E4-5094-366A-73C0ECD74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30C48-7B0E-908A-49C7-6C384268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8D6A-7061-43B4-8AD3-C426FCD83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58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C4C37D-4A5E-E79F-6896-5FBCED77C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4F518-1D70-22D8-C8F1-BC366AAE3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CAA7E-FE05-30F9-567A-BF373B0858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3E15BE-DFAC-4BF5-B9E7-DA2D6E91DD90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874C8-6E4E-EF06-B11E-FD5CF8D6A1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F5A79-2FDF-F7E3-BAB8-36DB3670E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AC8D6A-7061-43B4-8AD3-C426FCD83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22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ecommunityglobal.org/best-small-and-large-scale-plastic-recycling-reuse-and-repurposing-options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researchoutreach.org/articles/sustainable-construction-circular-economy/" TargetMode="Externa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../media/image21.png"/><Relationship Id="rId21" Type="http://schemas.openxmlformats.org/officeDocument/2006/relationships/image" Target="../media/image12.png"/><Relationship Id="rId34" Type="http://schemas.openxmlformats.org/officeDocument/2006/relationships/customXml" Target="../ink/ink17.xml"/><Relationship Id="rId42" Type="http://schemas.openxmlformats.org/officeDocument/2006/relationships/customXml" Target="../ink/ink22.xml"/><Relationship Id="rId47" Type="http://schemas.openxmlformats.org/officeDocument/2006/relationships/customXml" Target="../ink/ink27.xml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6" Type="http://schemas.openxmlformats.org/officeDocument/2006/relationships/customXml" Target="../ink/ink8.xml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image" Target="../media/image8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20.png"/><Relationship Id="rId40" Type="http://schemas.openxmlformats.org/officeDocument/2006/relationships/customXml" Target="../ink/ink20.xml"/><Relationship Id="rId45" Type="http://schemas.openxmlformats.org/officeDocument/2006/relationships/customXml" Target="../ink/ink25.xml"/><Relationship Id="rId5" Type="http://schemas.openxmlformats.org/officeDocument/2006/relationships/image" Target="../media/image5.png"/><Relationship Id="rId15" Type="http://schemas.openxmlformats.org/officeDocument/2006/relationships/customXml" Target="../ink/ink7.xml"/><Relationship Id="rId23" Type="http://schemas.openxmlformats.org/officeDocument/2006/relationships/image" Target="../media/image13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customXml" Target="../ink/ink4.xml"/><Relationship Id="rId19" Type="http://schemas.openxmlformats.org/officeDocument/2006/relationships/image" Target="../media/image11.png"/><Relationship Id="rId31" Type="http://schemas.openxmlformats.org/officeDocument/2006/relationships/image" Target="../media/image17.png"/><Relationship Id="rId44" Type="http://schemas.openxmlformats.org/officeDocument/2006/relationships/customXml" Target="../ink/ink24.xml"/><Relationship Id="rId4" Type="http://schemas.openxmlformats.org/officeDocument/2006/relationships/customXml" Target="../ink/ink1.xml"/><Relationship Id="rId9" Type="http://schemas.openxmlformats.org/officeDocument/2006/relationships/image" Target="../media/image7.png"/><Relationship Id="rId14" Type="http://schemas.openxmlformats.org/officeDocument/2006/relationships/customXml" Target="../ink/ink6.xml"/><Relationship Id="rId22" Type="http://schemas.openxmlformats.org/officeDocument/2006/relationships/customXml" Target="../ink/ink11.xml"/><Relationship Id="rId27" Type="http://schemas.openxmlformats.org/officeDocument/2006/relationships/image" Target="../media/image15.png"/><Relationship Id="rId30" Type="http://schemas.openxmlformats.org/officeDocument/2006/relationships/customXml" Target="../ink/ink15.xml"/><Relationship Id="rId35" Type="http://schemas.openxmlformats.org/officeDocument/2006/relationships/image" Target="../media/image19.png"/><Relationship Id="rId43" Type="http://schemas.openxmlformats.org/officeDocument/2006/relationships/customXml" Target="../ink/ink23.xml"/><Relationship Id="rId48" Type="http://schemas.openxmlformats.org/officeDocument/2006/relationships/image" Target="../media/image22.png"/><Relationship Id="rId8" Type="http://schemas.openxmlformats.org/officeDocument/2006/relationships/customXml" Target="../ink/ink3.xml"/><Relationship Id="rId3" Type="http://schemas.openxmlformats.org/officeDocument/2006/relationships/image" Target="../media/image4.jpeg"/><Relationship Id="rId12" Type="http://schemas.openxmlformats.org/officeDocument/2006/relationships/customXml" Target="../ink/ink5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18.png"/><Relationship Id="rId38" Type="http://schemas.openxmlformats.org/officeDocument/2006/relationships/customXml" Target="../ink/ink19.xml"/><Relationship Id="rId46" Type="http://schemas.openxmlformats.org/officeDocument/2006/relationships/customXml" Target="../ink/ink26.xml"/><Relationship Id="rId20" Type="http://schemas.openxmlformats.org/officeDocument/2006/relationships/customXml" Target="../ink/ink10.xml"/><Relationship Id="rId41" Type="http://schemas.openxmlformats.org/officeDocument/2006/relationships/customXml" Target="../ink/ink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ikers enjoying a view">
            <a:extLst>
              <a:ext uri="{FF2B5EF4-FFF2-40B4-BE49-F238E27FC236}">
                <a16:creationId xmlns:a16="http://schemas.microsoft.com/office/drawing/2014/main" id="{74968B4E-F1CA-5F4B-7D1C-C137797F1FA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69B828-1276-FC77-0BEA-E085E9DF5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818" y="-27175"/>
            <a:ext cx="11014364" cy="1163637"/>
          </a:xfrm>
        </p:spPr>
        <p:txBody>
          <a:bodyPr/>
          <a:lstStyle/>
          <a:p>
            <a:r>
              <a:rPr lang="en-US">
                <a:latin typeface="Arial Black" panose="020B0A04020102020204" pitchFamily="34" charset="0"/>
              </a:rPr>
              <a:t>Community Wide Grant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039D72-302A-4B5A-A365-16FB7D18D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6620"/>
            <a:ext cx="12192000" cy="13685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7E21B6-D91B-C7A6-3AE5-7504ADC59F7B}"/>
              </a:ext>
            </a:extLst>
          </p:cNvPr>
          <p:cNvSpPr txBox="1"/>
          <p:nvPr/>
        </p:nvSpPr>
        <p:spPr>
          <a:xfrm>
            <a:off x="3635679" y="1101437"/>
            <a:ext cx="49206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/>
              <a:t>Case Studies from Cherokee Nation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13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DC5546-428D-CD80-355E-73F5D939A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1" b="23388"/>
          <a:stretch>
            <a:fillRect/>
          </a:stretch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1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sX0" fmla="*/ 0 w 1371600"/>
              <a:gd name="csY0" fmla="*/ 0 h 18288"/>
              <a:gd name="csX1" fmla="*/ 685800 w 1371600"/>
              <a:gd name="csY1" fmla="*/ 0 h 18288"/>
              <a:gd name="csX2" fmla="*/ 1371600 w 1371600"/>
              <a:gd name="csY2" fmla="*/ 0 h 18288"/>
              <a:gd name="csX3" fmla="*/ 1371600 w 1371600"/>
              <a:gd name="csY3" fmla="*/ 18288 h 18288"/>
              <a:gd name="csX4" fmla="*/ 713232 w 1371600"/>
              <a:gd name="csY4" fmla="*/ 18288 h 18288"/>
              <a:gd name="csX5" fmla="*/ 0 w 1371600"/>
              <a:gd name="csY5" fmla="*/ 18288 h 18288"/>
              <a:gd name="csX6" fmla="*/ 0 w 1371600"/>
              <a:gd name="csY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481B7A-94F6-2D2B-B1CA-F5DBFC6DD20F}"/>
              </a:ext>
            </a:extLst>
          </p:cNvPr>
          <p:cNvSpPr txBox="1"/>
          <p:nvPr/>
        </p:nvSpPr>
        <p:spPr>
          <a:xfrm>
            <a:off x="4466126" y="4777738"/>
            <a:ext cx="5479947" cy="139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latin typeface="Arial Black" panose="020B0A04020102020204" pitchFamily="34" charset="0"/>
              </a:rPr>
              <a:t>Marble City- Recreation Property</a:t>
            </a:r>
          </a:p>
        </p:txBody>
      </p:sp>
    </p:spTree>
    <p:extLst>
      <p:ext uri="{BB962C8B-B14F-4D97-AF65-F5344CB8AC3E}">
        <p14:creationId xmlns:p14="http://schemas.microsoft.com/office/powerpoint/2010/main" val="2604680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D8B362-0C55-D6C5-12BC-9D4325C36002}"/>
              </a:ext>
            </a:extLst>
          </p:cNvPr>
          <p:cNvSpPr txBox="1"/>
          <p:nvPr/>
        </p:nvSpPr>
        <p:spPr>
          <a:xfrm>
            <a:off x="6981824" y="1367673"/>
            <a:ext cx="4375151" cy="26655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4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Community Engagement </a:t>
            </a:r>
            <a:endParaRPr lang="en-US"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10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Marble City- Community Meeting</a:t>
            </a:r>
            <a:endParaRPr lang="en-US">
              <a:solidFill>
                <a:schemeClr val="bg1"/>
              </a:solidFill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E3D164-E30F-4B46-6882-DB4012940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9" r="13978"/>
          <a:stretch>
            <a:fillRect/>
          </a:stretch>
        </p:blipFill>
        <p:spPr>
          <a:xfrm>
            <a:off x="-829236" y="-544"/>
            <a:ext cx="6459975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48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ABE847-4FD5-6D21-CF36-BB13B5245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09475" y="3427527"/>
            <a:ext cx="5387027" cy="31059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BC8A6E-A80C-15F6-F2F2-B17E091D1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6515494" y="157898"/>
            <a:ext cx="5398416" cy="32428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6EE5A4-DD5F-FF12-71C4-AD5B44F13C82}"/>
              </a:ext>
            </a:extLst>
          </p:cNvPr>
          <p:cNvSpPr txBox="1"/>
          <p:nvPr/>
        </p:nvSpPr>
        <p:spPr>
          <a:xfrm>
            <a:off x="412422" y="1154783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33760E-C5B9-BBAC-A69C-0E77E5EB4656}"/>
              </a:ext>
            </a:extLst>
          </p:cNvPr>
          <p:cNvSpPr txBox="1"/>
          <p:nvPr/>
        </p:nvSpPr>
        <p:spPr>
          <a:xfrm>
            <a:off x="408495" y="322082"/>
            <a:ext cx="398439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Development of Reuse Plans and Clean Up Plans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2C989E-B411-573B-9E2E-F09A2D852377}"/>
              </a:ext>
            </a:extLst>
          </p:cNvPr>
          <p:cNvSpPr txBox="1"/>
          <p:nvPr/>
        </p:nvSpPr>
        <p:spPr>
          <a:xfrm>
            <a:off x="408495" y="1520072"/>
            <a:ext cx="6096000" cy="12413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>
              <a:lnSpc>
                <a:spcPts val="1725"/>
              </a:lnSpc>
            </a:pPr>
            <a:r>
              <a:rPr lang="en-US" baseline="0">
                <a:latin typeface="Aptos"/>
                <a:ea typeface="Segoe UI"/>
                <a:cs typeface="Segoe UI"/>
              </a:rPr>
              <a:t>Currently two reuse plans have been developed for the city of Tahlequah. </a:t>
            </a:r>
            <a:r>
              <a:rPr lang="en-US">
                <a:latin typeface="Aptos"/>
                <a:ea typeface="Segoe UI"/>
                <a:cs typeface="Segoe UI"/>
              </a:rPr>
              <a:t>​</a:t>
            </a:r>
          </a:p>
          <a:p>
            <a:pPr marL="742950" lvl="1" indent="-285750" rtl="0">
              <a:lnSpc>
                <a:spcPts val="1725"/>
              </a:lnSpc>
              <a:buFont typeface="Arial,Sans-Serif"/>
              <a:buChar char="•"/>
            </a:pPr>
            <a:r>
              <a:rPr lang="en-US" baseline="0">
                <a:latin typeface="Aptos"/>
                <a:ea typeface="Arial"/>
                <a:cs typeface="Arial"/>
              </a:rPr>
              <a:t>Tahlequah Morgan Street Property</a:t>
            </a:r>
            <a:r>
              <a:rPr lang="en-US">
                <a:latin typeface="Aptos"/>
                <a:ea typeface="Arial"/>
                <a:cs typeface="Arial"/>
              </a:rPr>
              <a:t>​</a:t>
            </a:r>
          </a:p>
          <a:p>
            <a:pPr marL="742950" lvl="1" indent="-285750" rtl="0">
              <a:lnSpc>
                <a:spcPts val="1725"/>
              </a:lnSpc>
              <a:buFont typeface="Arial,Sans-Serif"/>
              <a:buChar char="•"/>
            </a:pPr>
            <a:r>
              <a:rPr lang="en-US" baseline="0">
                <a:latin typeface="Aptos"/>
                <a:ea typeface="Arial"/>
                <a:cs typeface="Arial"/>
              </a:rPr>
              <a:t>Tahlequah Basin Street Property</a:t>
            </a:r>
          </a:p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FBA9D8-C669-5AC9-C6A6-35D66858E446}"/>
              </a:ext>
            </a:extLst>
          </p:cNvPr>
          <p:cNvSpPr txBox="1"/>
          <p:nvPr/>
        </p:nvSpPr>
        <p:spPr>
          <a:xfrm>
            <a:off x="408495" y="2502031"/>
            <a:ext cx="60960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aseline="0">
                <a:latin typeface="Aptos"/>
              </a:rPr>
              <a:t>Cherokee Nation has obtained a contractor to help conduct this service.</a:t>
            </a:r>
            <a:endParaRPr lang="en-US"/>
          </a:p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685FFB-3784-F2E1-5CF2-2639D0D02DE9}"/>
              </a:ext>
            </a:extLst>
          </p:cNvPr>
          <p:cNvSpPr txBox="1"/>
          <p:nvPr/>
        </p:nvSpPr>
        <p:spPr>
          <a:xfrm>
            <a:off x="5821051" y="4811598"/>
            <a:ext cx="60960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aseline="0">
                <a:latin typeface="Aptos"/>
              </a:rPr>
              <a:t>The grant does have funding budgeted to assist with the development of Cleanup Plans. However, no communities have requested this yet. </a:t>
            </a:r>
            <a:endParaRPr lang="en-US"/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46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5876FC-F251-2E5A-BE2C-2C61BC518803}"/>
              </a:ext>
            </a:extLst>
          </p:cNvPr>
          <p:cNvSpPr txBox="1"/>
          <p:nvPr/>
        </p:nvSpPr>
        <p:spPr>
          <a:xfrm>
            <a:off x="9122765" y="4400550"/>
            <a:ext cx="2932228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/>
              <a:t>Special thanks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/>
              <a:t>EPA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/>
              <a:t>State Partners </a:t>
            </a:r>
          </a:p>
          <a:p>
            <a:r>
              <a:rPr lang="en-US" sz="2400" b="1"/>
              <a:t>     (ODEQ and OCC)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/>
              <a:t>Communities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/>
              <a:t>Our Tribe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2E302E-95C6-9FEA-9B18-4C90063ED16C}"/>
              </a:ext>
            </a:extLst>
          </p:cNvPr>
          <p:cNvSpPr txBox="1"/>
          <p:nvPr/>
        </p:nvSpPr>
        <p:spPr>
          <a:xfrm>
            <a:off x="271020" y="310298"/>
            <a:ext cx="595616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/>
              <a:t>GaDuGi: "working together"</a:t>
            </a:r>
          </a:p>
        </p:txBody>
      </p:sp>
    </p:spTree>
    <p:extLst>
      <p:ext uri="{BB962C8B-B14F-4D97-AF65-F5344CB8AC3E}">
        <p14:creationId xmlns:p14="http://schemas.microsoft.com/office/powerpoint/2010/main" val="2768729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 descr="Yellow bokeh lights on a violet background">
            <a:extLst>
              <a:ext uri="{FF2B5EF4-FFF2-40B4-BE49-F238E27FC236}">
                <a16:creationId xmlns:a16="http://schemas.microsoft.com/office/drawing/2014/main" id="{0A9B5595-1304-0D67-C078-F01911F72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6942C9-94EC-A6AC-354F-26B73A0B4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r="14968"/>
          <a:stretch>
            <a:fillRect/>
          </a:stretch>
        </p:blipFill>
        <p:spPr>
          <a:xfrm>
            <a:off x="2335783" y="29980"/>
            <a:ext cx="7355542" cy="6858000"/>
          </a:xfrm>
          <a:prstGeom prst="rect">
            <a:avLst/>
          </a:prstGeom>
          <a:noFill/>
          <a:ln cmpd="sng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B676CF0-8B71-01F0-88FC-AEF4B4D383FB}"/>
                  </a:ext>
                </a:extLst>
              </p14:cNvPr>
              <p14:cNvContentPartPr/>
              <p14:nvPr/>
            </p14:nvContentPartPr>
            <p14:xfrm>
              <a:off x="4959255" y="2519008"/>
              <a:ext cx="36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B676CF0-8B71-01F0-88FC-AEF4B4D383F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54935" y="2492008"/>
                <a:ext cx="900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16510A4-5B91-EB32-CCA1-1B6FA8AB38AA}"/>
                  </a:ext>
                </a:extLst>
              </p14:cNvPr>
              <p14:cNvContentPartPr/>
              <p14:nvPr/>
            </p14:nvContentPartPr>
            <p14:xfrm>
              <a:off x="4960695" y="2519008"/>
              <a:ext cx="360" cy="10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16510A4-5B91-EB32-CCA1-1B6FA8AB38A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56375" y="2492008"/>
                <a:ext cx="9000" cy="54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CAC71641-9EE2-F218-7A08-729E89E49687}"/>
              </a:ext>
            </a:extLst>
          </p:cNvPr>
          <p:cNvGrpSpPr/>
          <p:nvPr/>
        </p:nvGrpSpPr>
        <p:grpSpPr>
          <a:xfrm>
            <a:off x="4960810" y="2516033"/>
            <a:ext cx="1800" cy="1800"/>
            <a:chOff x="4960810" y="2516033"/>
            <a:chExt cx="1800" cy="180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0A1C823-4836-2D53-738C-7BB33879B3A7}"/>
                    </a:ext>
                  </a:extLst>
                </p14:cNvPr>
                <p14:cNvContentPartPr/>
                <p14:nvPr/>
              </p14:nvContentPartPr>
              <p14:xfrm>
                <a:off x="4960810" y="2517473"/>
                <a:ext cx="360" cy="3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0A1C823-4836-2D53-738C-7BB33879B3A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956490" y="2490473"/>
                  <a:ext cx="90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C7CD4CB-0ACC-464A-153D-C5B04FF65046}"/>
                    </a:ext>
                  </a:extLst>
                </p14:cNvPr>
                <p14:cNvContentPartPr/>
                <p14:nvPr/>
              </p14:nvContentPartPr>
              <p14:xfrm>
                <a:off x="4961530" y="2516033"/>
                <a:ext cx="1080" cy="3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C7CD4CB-0ACC-464A-153D-C5B04FF6504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957210" y="2489033"/>
                  <a:ext cx="972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FA6ED77-EF6E-150C-3C43-45601EF9BB72}"/>
                    </a:ext>
                  </a:extLst>
                </p14:cNvPr>
                <p14:cNvContentPartPr/>
                <p14:nvPr/>
              </p14:nvContentPartPr>
              <p14:xfrm>
                <a:off x="4960810" y="2516033"/>
                <a:ext cx="360" cy="3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FA6ED77-EF6E-150C-3C43-45601EF9BB7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956490" y="2489033"/>
                  <a:ext cx="90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B683276-B2BA-3B77-3BF2-A28BE7D77107}"/>
                    </a:ext>
                  </a:extLst>
                </p14:cNvPr>
                <p14:cNvContentPartPr/>
                <p14:nvPr/>
              </p14:nvContentPartPr>
              <p14:xfrm>
                <a:off x="4960810" y="2516033"/>
                <a:ext cx="360" cy="36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B683276-B2BA-3B77-3BF2-A28BE7D7710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956490" y="2489033"/>
                  <a:ext cx="90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5BA1C83-B4FC-82F0-7F7C-208455737060}"/>
                    </a:ext>
                  </a:extLst>
                </p14:cNvPr>
                <p14:cNvContentPartPr/>
                <p14:nvPr/>
              </p14:nvContentPartPr>
              <p14:xfrm>
                <a:off x="4960810" y="2516033"/>
                <a:ext cx="360" cy="3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5BA1C83-B4FC-82F0-7F7C-20845573706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956490" y="2489033"/>
                  <a:ext cx="9000" cy="54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01D713B-FB09-AD37-DA43-F43938A39DEA}"/>
                  </a:ext>
                </a:extLst>
              </p14:cNvPr>
              <p14:cNvContentPartPr/>
              <p14:nvPr/>
            </p14:nvContentPartPr>
            <p14:xfrm>
              <a:off x="4960810" y="2519273"/>
              <a:ext cx="360" cy="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01D713B-FB09-AD37-DA43-F43938A39DE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956490" y="2492273"/>
                <a:ext cx="900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0915F50-F94C-22B7-F1C4-F1C62FC7CD0C}"/>
                  </a:ext>
                </a:extLst>
              </p14:cNvPr>
              <p14:cNvContentPartPr/>
              <p14:nvPr/>
            </p14:nvContentPartPr>
            <p14:xfrm>
              <a:off x="4959010" y="2516033"/>
              <a:ext cx="36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0915F50-F94C-22B7-F1C4-F1C62FC7CD0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954690" y="2489033"/>
                <a:ext cx="900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2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A8ADDB7-574B-632D-5D97-0D2288E931C8}"/>
                  </a:ext>
                </a:extLst>
              </p14:cNvPr>
              <p14:cNvContentPartPr/>
              <p14:nvPr/>
            </p14:nvContentPartPr>
            <p14:xfrm>
              <a:off x="4960810" y="2517473"/>
              <a:ext cx="360" cy="3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A8ADDB7-574B-632D-5D97-0D2288E931C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956490" y="2490473"/>
                <a:ext cx="9000" cy="5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223B7F33-F8B1-F0C2-E2E1-23625873D4E3}"/>
              </a:ext>
            </a:extLst>
          </p:cNvPr>
          <p:cNvGrpSpPr/>
          <p:nvPr/>
        </p:nvGrpSpPr>
        <p:grpSpPr>
          <a:xfrm>
            <a:off x="4852810" y="2514593"/>
            <a:ext cx="9720" cy="36720"/>
            <a:chOff x="4852810" y="2514593"/>
            <a:chExt cx="9720" cy="3672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2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078792F-1425-59F4-6594-715BDFF45345}"/>
                    </a:ext>
                  </a:extLst>
                </p14:cNvPr>
                <p14:cNvContentPartPr/>
                <p14:nvPr/>
              </p14:nvContentPartPr>
              <p14:xfrm>
                <a:off x="4852810" y="2514593"/>
                <a:ext cx="8640" cy="39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078792F-1425-59F4-6594-715BDFF4534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848490" y="2487593"/>
                  <a:ext cx="1728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2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E8166CE-1F52-931F-EBBA-C038F29D44E3}"/>
                    </a:ext>
                  </a:extLst>
                </p14:cNvPr>
                <p14:cNvContentPartPr/>
                <p14:nvPr/>
              </p14:nvContentPartPr>
              <p14:xfrm>
                <a:off x="4862170" y="2531153"/>
                <a:ext cx="360" cy="2016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E8166CE-1F52-931F-EBBA-C038F29D44E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857850" y="2504153"/>
                  <a:ext cx="9000" cy="73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2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45284EC-172C-56E7-4E5A-1C69A7FF1388}"/>
                  </a:ext>
                </a:extLst>
              </p14:cNvPr>
              <p14:cNvContentPartPr/>
              <p14:nvPr/>
            </p14:nvContentPartPr>
            <p14:xfrm>
              <a:off x="5062330" y="2521433"/>
              <a:ext cx="7560" cy="360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45284EC-172C-56E7-4E5A-1C69A7FF138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058206" y="2494433"/>
                <a:ext cx="15807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2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7763F3B2-08A6-507D-FB38-17AEEDAB8B10}"/>
                  </a:ext>
                </a:extLst>
              </p14:cNvPr>
              <p14:cNvContentPartPr/>
              <p14:nvPr/>
            </p14:nvContentPartPr>
            <p14:xfrm>
              <a:off x="4881250" y="2631953"/>
              <a:ext cx="31320" cy="255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7763F3B2-08A6-507D-FB38-17AEEDAB8B1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876930" y="2604953"/>
                <a:ext cx="3996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3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E995ADC-3866-B4C2-0A8A-BD6786B12348}"/>
                  </a:ext>
                </a:extLst>
              </p14:cNvPr>
              <p14:cNvContentPartPr/>
              <p14:nvPr/>
            </p14:nvContentPartPr>
            <p14:xfrm>
              <a:off x="5019850" y="2619353"/>
              <a:ext cx="36360" cy="324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E995ADC-3866-B4C2-0A8A-BD6786B1234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015530" y="2592353"/>
                <a:ext cx="45000" cy="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3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D6405FE-1643-17F9-2C3E-2807AF28EDA5}"/>
                  </a:ext>
                </a:extLst>
              </p14:cNvPr>
              <p14:cNvContentPartPr/>
              <p14:nvPr/>
            </p14:nvContentPartPr>
            <p14:xfrm>
              <a:off x="4993930" y="2823113"/>
              <a:ext cx="10440" cy="936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D6405FE-1643-17F9-2C3E-2807AF28EDA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989610" y="2797113"/>
                <a:ext cx="19080" cy="610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3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7D4B89C-5558-23C4-4089-A8AD58E7A021}"/>
                  </a:ext>
                </a:extLst>
              </p14:cNvPr>
              <p14:cNvContentPartPr/>
              <p14:nvPr/>
            </p14:nvContentPartPr>
            <p14:xfrm>
              <a:off x="4847770" y="2503433"/>
              <a:ext cx="2160" cy="201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7D4B89C-5558-23C4-4089-A8AD58E7A021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841650" y="2465633"/>
                <a:ext cx="1440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3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2816D1F-6874-53FC-A9B0-9FEDFF173905}"/>
                  </a:ext>
                </a:extLst>
              </p14:cNvPr>
              <p14:cNvContentPartPr/>
              <p14:nvPr/>
            </p14:nvContentPartPr>
            <p14:xfrm>
              <a:off x="4844890" y="2493713"/>
              <a:ext cx="2160" cy="2196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2816D1F-6874-53FC-A9B0-9FEDFF17390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838770" y="2455283"/>
                <a:ext cx="14400" cy="984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6890D90-FD9D-B4DE-6521-B2178DE85B76}"/>
                  </a:ext>
                </a:extLst>
              </p14:cNvPr>
              <p14:cNvContentPartPr/>
              <p14:nvPr/>
            </p14:nvContentPartPr>
            <p14:xfrm>
              <a:off x="4998970" y="2820773"/>
              <a:ext cx="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6890D90-FD9D-B4DE-6521-B2178DE85B7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994650" y="2816453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2CEE0E1-7957-34AB-F05C-75459E5A226A}"/>
                  </a:ext>
                </a:extLst>
              </p14:cNvPr>
              <p14:cNvContentPartPr/>
              <p14:nvPr/>
            </p14:nvContentPartPr>
            <p14:xfrm>
              <a:off x="4632130" y="3546173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2CEE0E1-7957-34AB-F05C-75459E5A226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627810" y="3541853"/>
                <a:ext cx="9000" cy="9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40A5E65B-F6B5-BA22-9F50-935DDFA235B6}"/>
              </a:ext>
            </a:extLst>
          </p:cNvPr>
          <p:cNvGrpSpPr/>
          <p:nvPr/>
        </p:nvGrpSpPr>
        <p:grpSpPr>
          <a:xfrm>
            <a:off x="4673530" y="3546173"/>
            <a:ext cx="8280" cy="5400"/>
            <a:chOff x="4673530" y="3546173"/>
            <a:chExt cx="8280" cy="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D505410-0EB0-070A-AA28-29CE0AB96A24}"/>
                    </a:ext>
                  </a:extLst>
                </p14:cNvPr>
                <p14:cNvContentPartPr/>
                <p14:nvPr/>
              </p14:nvContentPartPr>
              <p14:xfrm>
                <a:off x="4673530" y="3551213"/>
                <a:ext cx="36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9D505410-0EB0-070A-AA28-29CE0AB96A2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669210" y="3546893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F978BD3-15C0-B91E-7D91-81BD5BE6E6C7}"/>
                    </a:ext>
                  </a:extLst>
                </p14:cNvPr>
                <p14:cNvContentPartPr/>
                <p14:nvPr/>
              </p14:nvContentPartPr>
              <p14:xfrm>
                <a:off x="4681450" y="3546173"/>
                <a:ext cx="36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F978BD3-15C0-B91E-7D91-81BD5BE6E6C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677130" y="3541853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5F2CC0D-F3E9-F218-0F68-A2C7704A382C}"/>
                  </a:ext>
                </a:extLst>
              </p14:cNvPr>
              <p14:cNvContentPartPr/>
              <p14:nvPr/>
            </p14:nvContentPartPr>
            <p14:xfrm>
              <a:off x="4822570" y="3538253"/>
              <a:ext cx="36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5F2CC0D-F3E9-F218-0F68-A2C7704A382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818250" y="3533933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867C8B03-2F50-FD2C-2A98-3CE98D620F50}"/>
                  </a:ext>
                </a:extLst>
              </p14:cNvPr>
              <p14:cNvContentPartPr/>
              <p14:nvPr/>
            </p14:nvContentPartPr>
            <p14:xfrm>
              <a:off x="5397130" y="3576413"/>
              <a:ext cx="36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867C8B03-2F50-FD2C-2A98-3CE98D620F50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392810" y="3572093"/>
                <a:ext cx="9000" cy="9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90620C13-5C67-6907-1110-E813BF227C97}"/>
              </a:ext>
            </a:extLst>
          </p:cNvPr>
          <p:cNvGrpSpPr/>
          <p:nvPr/>
        </p:nvGrpSpPr>
        <p:grpSpPr>
          <a:xfrm>
            <a:off x="5406850" y="3613133"/>
            <a:ext cx="6480" cy="1800"/>
            <a:chOff x="5406850" y="3613133"/>
            <a:chExt cx="6480" cy="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BBB92DC-E52F-B0B7-2FC3-601DDD8A5B4B}"/>
                    </a:ext>
                  </a:extLst>
                </p14:cNvPr>
                <p14:cNvContentPartPr/>
                <p14:nvPr/>
              </p14:nvContentPartPr>
              <p14:xfrm>
                <a:off x="5406850" y="3613133"/>
                <a:ext cx="36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BBB92DC-E52F-B0B7-2FC3-601DDD8A5B4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402530" y="3608813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B2EBEED-AD9D-A0EB-EDA4-6308615C9541}"/>
                    </a:ext>
                  </a:extLst>
                </p14:cNvPr>
                <p14:cNvContentPartPr/>
                <p14:nvPr/>
              </p14:nvContentPartPr>
              <p14:xfrm>
                <a:off x="5412970" y="3614573"/>
                <a:ext cx="360" cy="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B2EBEED-AD9D-A0EB-EDA4-6308615C954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408650" y="3610253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792C3E1A-82BB-42F8-4C4D-799A51D369F6}"/>
                  </a:ext>
                </a:extLst>
              </p14:cNvPr>
              <p14:cNvContentPartPr/>
              <p14:nvPr/>
            </p14:nvContentPartPr>
            <p14:xfrm>
              <a:off x="5487490" y="3622493"/>
              <a:ext cx="720" cy="3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792C3E1A-82BB-42F8-4C4D-799A51D369F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483170" y="3618173"/>
                <a:ext cx="9360" cy="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4386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26F895-8F09-0E0D-B8FF-C4C750F28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57" y="527544"/>
            <a:ext cx="3608896" cy="16909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Cherokee Nation Community Wide Assessment Grant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154073-1D8E-46A5-F65E-EDE160E4B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080" y="530358"/>
            <a:ext cx="3211039" cy="1444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4ECAE0-9422-D0EE-4B5D-857907908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665" y="325905"/>
            <a:ext cx="2777339" cy="18538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022A2E-7302-6916-EC12-596524C142D2}"/>
              </a:ext>
            </a:extLst>
          </p:cNvPr>
          <p:cNvSpPr txBox="1"/>
          <p:nvPr/>
        </p:nvSpPr>
        <p:spPr>
          <a:xfrm>
            <a:off x="641143" y="2207167"/>
            <a:ext cx="4071413" cy="36928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We are providing Phase I and Phase II Environmental Site Assessments, Community Meetings, and Cleanup and Reuse Planning assistance to communities within the Cherokee Nation Reservation. 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The first year, we worked with the communities of Bartlesville, Marble City, Skiatook, Stilwell and Tahlequah.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We are in year two, continuing to work with the original communities and are adding additional cities like the City of Grove.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36BFC7-0575-2231-5CAB-03B76D367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081" y="2801105"/>
            <a:ext cx="3219976" cy="12557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287DA7-A763-0A4F-FAFD-32ADDEC7A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1703" y="2503952"/>
            <a:ext cx="2426356" cy="18500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12AE31-4C3A-C8C3-0AAB-9F79C757FF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9009" y="4644984"/>
            <a:ext cx="2800525" cy="18693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1E4291-A821-E41C-A4EB-58725B25EE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3172" y="4649694"/>
            <a:ext cx="2236325" cy="187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43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15B64A-4FBA-110C-3202-6CD8803DD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4" t="9091" r="10678" b="-1"/>
          <a:stretch>
            <a:fillRect/>
          </a:stretch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0A8197-0F76-C151-D77B-37560A11CEC7}"/>
              </a:ext>
            </a:extLst>
          </p:cNvPr>
          <p:cNvSpPr txBox="1"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Tahlequah- Basin Street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230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2D9380-DE1C-1616-51B9-1522902D59A0}"/>
              </a:ext>
            </a:extLst>
          </p:cNvPr>
          <p:cNvSpPr txBox="1"/>
          <p:nvPr/>
        </p:nvSpPr>
        <p:spPr>
          <a:xfrm>
            <a:off x="630936" y="2807208"/>
            <a:ext cx="3429000" cy="12893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latin typeface="Arial Black" panose="020B0A04020102020204" pitchFamily="34" charset="0"/>
              </a:rPr>
              <a:t>Tahlequah-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200">
                <a:latin typeface="Arial Black" panose="020B0A04020102020204" pitchFamily="34" charset="0"/>
              </a:rPr>
              <a:t>225 N. Water Avenue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51D4A-F1ED-8657-9061-1ABC047B4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9" b="432"/>
          <a:stretch>
            <a:fillRect/>
          </a:stretch>
        </p:blipFill>
        <p:spPr>
          <a:xfrm>
            <a:off x="4233366" y="489294"/>
            <a:ext cx="7324650" cy="587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40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AE5A81-D4C6-5268-5D56-D08EF00BD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485294-767D-32A9-C96F-DBF787628864}"/>
              </a:ext>
            </a:extLst>
          </p:cNvPr>
          <p:cNvSpPr txBox="1"/>
          <p:nvPr/>
        </p:nvSpPr>
        <p:spPr>
          <a:xfrm>
            <a:off x="523875" y="42595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Tahlequah- 201 E. Morgan Street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594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2361F8-1357-BC4F-CED9-F88DE2C37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2" r="9091" b="2969"/>
          <a:stretch>
            <a:fillRect/>
          </a:stretch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DBF45C-D0B5-A081-5F19-DE88EB03A8EE}"/>
              </a:ext>
            </a:extLst>
          </p:cNvPr>
          <p:cNvSpPr txBox="1"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Tahlequah- 227 N. Water Avenue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14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9FC0D7-48FF-8D79-F5FF-B7326C603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075"/>
          <a:stretch>
            <a:fillRect/>
          </a:stretch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015FC2-AB2E-CCD8-62CD-FAD6F0013222}"/>
              </a:ext>
            </a:extLst>
          </p:cNvPr>
          <p:cNvSpPr txBox="1"/>
          <p:nvPr/>
        </p:nvSpPr>
        <p:spPr>
          <a:xfrm>
            <a:off x="8046719" y="2722729"/>
            <a:ext cx="3633747" cy="2700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 Black" panose="020B0A04020102020204" pitchFamily="34" charset="0"/>
              </a:rPr>
              <a:t>Skiatook-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>
                <a:latin typeface="Arial Black" panose="020B0A04020102020204" pitchFamily="34" charset="0"/>
              </a:rPr>
              <a:t>Farmer’s Market</a:t>
            </a:r>
          </a:p>
        </p:txBody>
      </p:sp>
    </p:spTree>
    <p:extLst>
      <p:ext uri="{BB962C8B-B14F-4D97-AF65-F5344CB8AC3E}">
        <p14:creationId xmlns:p14="http://schemas.microsoft.com/office/powerpoint/2010/main" val="3446379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91771F-C49D-C89A-2A70-65AD82702278}"/>
              </a:ext>
            </a:extLst>
          </p:cNvPr>
          <p:cNvSpPr txBox="1"/>
          <p:nvPr/>
        </p:nvSpPr>
        <p:spPr>
          <a:xfrm>
            <a:off x="290945" y="2881212"/>
            <a:ext cx="4243589" cy="75893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latin typeface="Arial Black" panose="020B0A04020102020204" pitchFamily="34" charset="0"/>
              </a:rPr>
              <a:t>Marble City-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200">
                <a:latin typeface="Arial Black" panose="020B0A04020102020204" pitchFamily="34" charset="0"/>
              </a:rPr>
              <a:t>Free Holiness Church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E2471B-DAB2-0C31-2D39-58B9D523A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2" r="19215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4791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196DC1E8CC35438D03E26F86101FD9" ma:contentTypeVersion="19" ma:contentTypeDescription="Create a new document." ma:contentTypeScope="" ma:versionID="aba094f00d8a4afcc31433ce96d2fc17">
  <xsd:schema xmlns:xsd="http://www.w3.org/2001/XMLSchema" xmlns:xs="http://www.w3.org/2001/XMLSchema" xmlns:p="http://schemas.microsoft.com/office/2006/metadata/properties" xmlns:ns2="70cb6a4b-2f16-47dd-bbdf-5c5c82bcacc6" xmlns:ns3="3a257536-574a-4220-8e97-c5e1f8360ebd" targetNamespace="http://schemas.microsoft.com/office/2006/metadata/properties" ma:root="true" ma:fieldsID="3a838055d6fc98f733536f191ea6edd8" ns2:_="" ns3:_="">
    <xsd:import namespace="70cb6a4b-2f16-47dd-bbdf-5c5c82bcacc6"/>
    <xsd:import namespace="3a257536-574a-4220-8e97-c5e1f8360e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cb6a4b-2f16-47dd-bbdf-5c5c82bcac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8ed7cba-b263-44e1-aaea-116db9091a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257536-574a-4220-8e97-c5e1f8360eb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9f701c7-acfa-4d75-a67f-ba1f21f5bcfa}" ma:internalName="TaxCatchAll" ma:showField="CatchAllData" ma:web="3a257536-574a-4220-8e97-c5e1f8360e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0cb6a4b-2f16-47dd-bbdf-5c5c82bcacc6">
      <Terms xmlns="http://schemas.microsoft.com/office/infopath/2007/PartnerControls"/>
    </lcf76f155ced4ddcb4097134ff3c332f>
    <TaxCatchAll xmlns="3a257536-574a-4220-8e97-c5e1f8360ebd" xsi:nil="true"/>
  </documentManagement>
</p:properties>
</file>

<file path=customXml/itemProps1.xml><?xml version="1.0" encoding="utf-8"?>
<ds:datastoreItem xmlns:ds="http://schemas.openxmlformats.org/officeDocument/2006/customXml" ds:itemID="{8F5BEB83-AD22-40E1-A2CF-49213118B9B9}"/>
</file>

<file path=customXml/itemProps2.xml><?xml version="1.0" encoding="utf-8"?>
<ds:datastoreItem xmlns:ds="http://schemas.openxmlformats.org/officeDocument/2006/customXml" ds:itemID="{22E8FC54-1F3E-4073-84B3-391F3E91912C}"/>
</file>

<file path=customXml/itemProps3.xml><?xml version="1.0" encoding="utf-8"?>
<ds:datastoreItem xmlns:ds="http://schemas.openxmlformats.org/officeDocument/2006/customXml" ds:itemID="{07E318B4-334A-41BD-907E-BF4E807CDEA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</Words>
  <Application>Microsoft Office PowerPoint</Application>
  <PresentationFormat>Widescreen</PresentationFormat>
  <Paragraphs>34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Aptos</vt:lpstr>
      <vt:lpstr>Aptos Display</vt:lpstr>
      <vt:lpstr>Arial</vt:lpstr>
      <vt:lpstr>Arial Black</vt:lpstr>
      <vt:lpstr>Arial,Sans-Serif</vt:lpstr>
      <vt:lpstr>Calibri</vt:lpstr>
      <vt:lpstr>Meiryo</vt:lpstr>
      <vt:lpstr>Segoe UI</vt:lpstr>
      <vt:lpstr>Office Theme</vt:lpstr>
      <vt:lpstr>Community Wide Grant</vt:lpstr>
      <vt:lpstr>PowerPoint Presentation</vt:lpstr>
      <vt:lpstr>Cherokee Nation Community Wide Assessment Grant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Cherokee Nation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Wide Grant</dc:title>
  <dc:creator>Laura Downing</dc:creator>
  <cp:lastModifiedBy>Laura Downing</cp:lastModifiedBy>
  <cp:revision>4</cp:revision>
  <dcterms:created xsi:type="dcterms:W3CDTF">2026-04-16T15:21:31Z</dcterms:created>
  <dcterms:modified xsi:type="dcterms:W3CDTF">2026-05-05T12:45:46Z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0x010100C4196DC1E8CC35438D03E26F86101FD9</vt:lpwstr>
  </property>
  <property fmtid="{D5CDD505-2E9C-101B-9397-08002B2CF9AE}" pid="3" name="Order">
    <vt:lpwstr>230300.000000000</vt:lpwstr>
  </property>
  <property fmtid="{D5CDD505-2E9C-101B-9397-08002B2CF9AE}" pid="4" name="xd_ProgID">
    <vt:lpwstr/>
  </property>
  <property fmtid="{D5CDD505-2E9C-101B-9397-08002B2CF9AE}" pid="5" name="MediaServiceImageTags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